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omputer Says No"/>
      <p:regular r:id="rId16"/>
    </p:embeddedFont>
    <p:embeddedFont>
      <p:font typeface="Poppins" panose="00000500000000000000" pitchFamily="2" charset="0"/>
      <p:regular r:id="rId17"/>
    </p:embeddedFont>
    <p:embeddedFont>
      <p:font typeface="Poppins Light" panose="00000400000000000000" pitchFamily="2"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45" y="25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pn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jpeg>
</file>

<file path=ppt/media/image36.png>
</file>

<file path=ppt/media/image37.jpeg>
</file>

<file path=ppt/media/image38.jpeg>
</file>

<file path=ppt/media/image39.png>
</file>

<file path=ppt/media/image4.png>
</file>

<file path=ppt/media/image40.png>
</file>

<file path=ppt/media/image41.svg>
</file>

<file path=ppt/media/image42.png>
</file>

<file path=ppt/media/image43.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36.png"/></Relationships>
</file>

<file path=ppt/slides/_rels/slide1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2.png"/><Relationship Id="rId4" Type="http://schemas.openxmlformats.org/officeDocument/2006/relationships/image" Target="../media/image41.svg"/></Relationships>
</file>

<file path=ppt/slides/_rels/slide1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8.svg"/><Relationship Id="rId7" Type="http://schemas.openxmlformats.org/officeDocument/2006/relationships/image" Target="../media/image20.pn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5.png"/><Relationship Id="rId10" Type="http://schemas.openxmlformats.org/officeDocument/2006/relationships/image" Target="../media/image23.png"/><Relationship Id="rId4" Type="http://schemas.openxmlformats.org/officeDocument/2006/relationships/image" Target="../media/image19.png"/><Relationship Id="rId9" Type="http://schemas.openxmlformats.org/officeDocument/2006/relationships/image" Target="../media/image22.png"/></Relationships>
</file>

<file path=ppt/slides/_rels/slide8.xml.rels><?xml version="1.0" encoding="UTF-8" standalone="yes"?>
<Relationships xmlns="http://schemas.openxmlformats.org/package/2006/relationships"><Relationship Id="rId8" Type="http://schemas.openxmlformats.org/officeDocument/2006/relationships/image" Target="../media/image28.svg"/><Relationship Id="rId13" Type="http://schemas.openxmlformats.org/officeDocument/2006/relationships/image" Target="../media/image33.png"/><Relationship Id="rId3" Type="http://schemas.openxmlformats.org/officeDocument/2006/relationships/image" Target="../media/image24.png"/><Relationship Id="rId7" Type="http://schemas.openxmlformats.org/officeDocument/2006/relationships/image" Target="../media/image27.png"/><Relationship Id="rId12" Type="http://schemas.openxmlformats.org/officeDocument/2006/relationships/image" Target="../media/image3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6.png"/><Relationship Id="rId11" Type="http://schemas.openxmlformats.org/officeDocument/2006/relationships/image" Target="../media/image31.png"/><Relationship Id="rId5" Type="http://schemas.openxmlformats.org/officeDocument/2006/relationships/image" Target="../media/image3.png"/><Relationship Id="rId10" Type="http://schemas.openxmlformats.org/officeDocument/2006/relationships/image" Target="../media/image30.svg"/><Relationship Id="rId4" Type="http://schemas.openxmlformats.org/officeDocument/2006/relationships/image" Target="../media/image25.svg"/><Relationship Id="rId9" Type="http://schemas.openxmlformats.org/officeDocument/2006/relationships/image" Target="../media/image29.png"/><Relationship Id="rId14" Type="http://schemas.openxmlformats.org/officeDocument/2006/relationships/image" Target="../media/image34.svg"/></Relationships>
</file>

<file path=ppt/slides/_rels/slide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fr-FR"/>
          </a:p>
        </p:txBody>
      </p:sp>
      <p:sp>
        <p:nvSpPr>
          <p:cNvPr id="3" name="Freeform 3"/>
          <p:cNvSpPr/>
          <p:nvPr/>
        </p:nvSpPr>
        <p:spPr>
          <a:xfrm>
            <a:off x="-2381538" y="567762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fr-FR"/>
          </a:p>
        </p:txBody>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txBody>
          <a:bodyPr/>
          <a:lstStyle/>
          <a:p>
            <a:endParaRPr lang="fr-FR"/>
          </a:p>
        </p:txBody>
      </p:sp>
      <p:sp>
        <p:nvSpPr>
          <p:cNvPr id="5" name="Freeform 5"/>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fr-FR"/>
          </a:p>
        </p:txBody>
      </p:sp>
      <p:sp>
        <p:nvSpPr>
          <p:cNvPr id="6" name="Freeform 6"/>
          <p:cNvSpPr/>
          <p:nvPr/>
        </p:nvSpPr>
        <p:spPr>
          <a:xfrm>
            <a:off x="0" y="2924542"/>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txBody>
          <a:bodyPr/>
          <a:lstStyle/>
          <a:p>
            <a:endParaRPr lang="fr-FR"/>
          </a:p>
        </p:txBody>
      </p:sp>
      <p:sp>
        <p:nvSpPr>
          <p:cNvPr id="7" name="Freeform 7"/>
          <p:cNvSpPr/>
          <p:nvPr/>
        </p:nvSpPr>
        <p:spPr>
          <a:xfrm>
            <a:off x="7627435" y="7958090"/>
            <a:ext cx="4729467" cy="4047169"/>
          </a:xfrm>
          <a:custGeom>
            <a:avLst/>
            <a:gdLst/>
            <a:ahLst/>
            <a:cxnLst/>
            <a:rect l="l" t="t" r="r" b="b"/>
            <a:pathLst>
              <a:path w="4729467" h="4047169">
                <a:moveTo>
                  <a:pt x="0" y="0"/>
                </a:moveTo>
                <a:lnTo>
                  <a:pt x="4729467" y="0"/>
                </a:lnTo>
                <a:lnTo>
                  <a:pt x="4729467" y="4047169"/>
                </a:lnTo>
                <a:lnTo>
                  <a:pt x="0" y="4047169"/>
                </a:lnTo>
                <a:lnTo>
                  <a:pt x="0" y="0"/>
                </a:lnTo>
                <a:close/>
              </a:path>
            </a:pathLst>
          </a:custGeom>
          <a:blipFill>
            <a:blip r:embed="rId6"/>
            <a:stretch>
              <a:fillRect/>
            </a:stretch>
          </a:blipFill>
        </p:spPr>
        <p:txBody>
          <a:bodyPr/>
          <a:lstStyle/>
          <a:p>
            <a:endParaRPr lang="fr-FR" dirty="0"/>
          </a:p>
        </p:txBody>
      </p:sp>
      <p:sp>
        <p:nvSpPr>
          <p:cNvPr id="8" name="Freeform 8"/>
          <p:cNvSpPr/>
          <p:nvPr/>
        </p:nvSpPr>
        <p:spPr>
          <a:xfrm flipH="1">
            <a:off x="9992168" y="1795880"/>
            <a:ext cx="8078630" cy="11840963"/>
          </a:xfrm>
          <a:custGeom>
            <a:avLst/>
            <a:gdLst/>
            <a:ahLst/>
            <a:cxnLst/>
            <a:rect l="l" t="t" r="r" b="b"/>
            <a:pathLst>
              <a:path w="8078630" h="11840963">
                <a:moveTo>
                  <a:pt x="8078630" y="0"/>
                </a:moveTo>
                <a:lnTo>
                  <a:pt x="0" y="0"/>
                </a:lnTo>
                <a:lnTo>
                  <a:pt x="0" y="11840963"/>
                </a:lnTo>
                <a:lnTo>
                  <a:pt x="8078630" y="11840963"/>
                </a:lnTo>
                <a:lnTo>
                  <a:pt x="8078630" y="0"/>
                </a:lnTo>
                <a:close/>
              </a:path>
            </a:pathLst>
          </a:custGeom>
          <a:blipFill>
            <a:blip r:embed="rId7"/>
            <a:stretch>
              <a:fillRect/>
            </a:stretch>
          </a:blipFill>
        </p:spPr>
        <p:txBody>
          <a:bodyPr/>
          <a:lstStyle/>
          <a:p>
            <a:endParaRPr lang="fr-FR"/>
          </a:p>
        </p:txBody>
      </p:sp>
      <p:grpSp>
        <p:nvGrpSpPr>
          <p:cNvPr id="9" name="Group 9"/>
          <p:cNvGrpSpPr/>
          <p:nvPr/>
        </p:nvGrpSpPr>
        <p:grpSpPr>
          <a:xfrm>
            <a:off x="247343" y="247823"/>
            <a:ext cx="3517167" cy="1646107"/>
            <a:chOff x="0" y="0"/>
            <a:chExt cx="926332" cy="433543"/>
          </a:xfrm>
        </p:grpSpPr>
        <p:sp>
          <p:nvSpPr>
            <p:cNvPr id="10" name="Freeform 10"/>
            <p:cNvSpPr/>
            <p:nvPr/>
          </p:nvSpPr>
          <p:spPr>
            <a:xfrm>
              <a:off x="0" y="0"/>
              <a:ext cx="926332" cy="433543"/>
            </a:xfrm>
            <a:custGeom>
              <a:avLst/>
              <a:gdLst/>
              <a:ahLst/>
              <a:cxnLst/>
              <a:rect l="l" t="t" r="r" b="b"/>
              <a:pathLst>
                <a:path w="926332" h="433543">
                  <a:moveTo>
                    <a:pt x="0" y="0"/>
                  </a:moveTo>
                  <a:lnTo>
                    <a:pt x="926332" y="0"/>
                  </a:lnTo>
                  <a:lnTo>
                    <a:pt x="926332" y="433543"/>
                  </a:lnTo>
                  <a:lnTo>
                    <a:pt x="0" y="433543"/>
                  </a:lnTo>
                  <a:close/>
                </a:path>
              </a:pathLst>
            </a:custGeom>
            <a:solidFill>
              <a:srgbClr val="7696EB"/>
            </a:solidFill>
          </p:spPr>
          <p:txBody>
            <a:bodyPr/>
            <a:lstStyle/>
            <a:p>
              <a:endParaRPr lang="fr-FR"/>
            </a:p>
          </p:txBody>
        </p:sp>
        <p:sp>
          <p:nvSpPr>
            <p:cNvPr id="11" name="TextBox 11"/>
            <p:cNvSpPr txBox="1"/>
            <p:nvPr/>
          </p:nvSpPr>
          <p:spPr>
            <a:xfrm>
              <a:off x="0" y="-104775"/>
              <a:ext cx="926332" cy="538318"/>
            </a:xfrm>
            <a:prstGeom prst="rect">
              <a:avLst/>
            </a:prstGeom>
          </p:spPr>
          <p:txBody>
            <a:bodyPr lIns="50800" tIns="50800" rIns="50800" bIns="50800" rtlCol="0" anchor="ctr"/>
            <a:lstStyle/>
            <a:p>
              <a:pPr algn="ctr">
                <a:lnSpc>
                  <a:spcPts val="3706"/>
                </a:lnSpc>
              </a:pPr>
              <a:endParaRPr/>
            </a:p>
          </p:txBody>
        </p:sp>
      </p:grpSp>
      <p:sp>
        <p:nvSpPr>
          <p:cNvPr id="12" name="TextBox 12"/>
          <p:cNvSpPr txBox="1"/>
          <p:nvPr/>
        </p:nvSpPr>
        <p:spPr>
          <a:xfrm>
            <a:off x="3764510" y="1212714"/>
            <a:ext cx="8250390" cy="4154984"/>
          </a:xfrm>
          <a:prstGeom prst="rect">
            <a:avLst/>
          </a:prstGeom>
        </p:spPr>
        <p:txBody>
          <a:bodyPr wrap="square" lIns="0" tIns="0" rIns="0" bIns="0" rtlCol="0" anchor="t">
            <a:spAutoFit/>
          </a:bodyPr>
          <a:lstStyle/>
          <a:p>
            <a:pPr algn="ctr">
              <a:lnSpc>
                <a:spcPts val="16201"/>
              </a:lnSpc>
            </a:pPr>
            <a:r>
              <a:rPr lang="en-US" sz="15000" dirty="0">
                <a:solidFill>
                  <a:schemeClr val="bg1"/>
                </a:solidFill>
                <a:latin typeface="Computer Says No"/>
                <a:ea typeface="Computer Says No"/>
                <a:cs typeface="Computer Says No"/>
                <a:sym typeface="Computer Says No"/>
              </a:rPr>
              <a:t>WEB SCRAPING</a:t>
            </a:r>
          </a:p>
        </p:txBody>
      </p:sp>
      <p:sp>
        <p:nvSpPr>
          <p:cNvPr id="13" name="Freeform 13"/>
          <p:cNvSpPr/>
          <p:nvPr/>
        </p:nvSpPr>
        <p:spPr>
          <a:xfrm>
            <a:off x="402914" y="477312"/>
            <a:ext cx="3206026" cy="1187128"/>
          </a:xfrm>
          <a:custGeom>
            <a:avLst/>
            <a:gdLst/>
            <a:ahLst/>
            <a:cxnLst/>
            <a:rect l="l" t="t" r="r" b="b"/>
            <a:pathLst>
              <a:path w="3206026" h="1187128">
                <a:moveTo>
                  <a:pt x="0" y="0"/>
                </a:moveTo>
                <a:lnTo>
                  <a:pt x="3206026" y="0"/>
                </a:lnTo>
                <a:lnTo>
                  <a:pt x="3206026" y="1187128"/>
                </a:lnTo>
                <a:lnTo>
                  <a:pt x="0" y="1187128"/>
                </a:lnTo>
                <a:lnTo>
                  <a:pt x="0" y="0"/>
                </a:lnTo>
                <a:close/>
              </a:path>
            </a:pathLst>
          </a:custGeom>
          <a:blipFill>
            <a:blip r:embed="rId8"/>
            <a:stretch>
              <a:fillRect/>
            </a:stretch>
          </a:blipFill>
          <a:ln cap="sq">
            <a:noFill/>
            <a:prstDash val="solid"/>
            <a:miter/>
          </a:ln>
        </p:spPr>
        <p:txBody>
          <a:bodyPr/>
          <a:lstStyle/>
          <a:p>
            <a:endParaRPr lang="fr-FR"/>
          </a:p>
        </p:txBody>
      </p:sp>
      <p:sp>
        <p:nvSpPr>
          <p:cNvPr id="14" name="TextBox 14"/>
          <p:cNvSpPr txBox="1"/>
          <p:nvPr/>
        </p:nvSpPr>
        <p:spPr>
          <a:xfrm>
            <a:off x="2293467" y="5912650"/>
            <a:ext cx="5020002" cy="642484"/>
          </a:xfrm>
          <a:prstGeom prst="rect">
            <a:avLst/>
          </a:prstGeom>
        </p:spPr>
        <p:txBody>
          <a:bodyPr wrap="square" lIns="0" tIns="0" rIns="0" bIns="0" rtlCol="0" anchor="t">
            <a:spAutoFit/>
          </a:bodyPr>
          <a:lstStyle/>
          <a:p>
            <a:pPr marL="0" lvl="0" indent="0" algn="l">
              <a:lnSpc>
                <a:spcPts val="4458"/>
              </a:lnSpc>
              <a:spcBef>
                <a:spcPct val="0"/>
              </a:spcBef>
            </a:pPr>
            <a:r>
              <a:rPr lang="en-US" sz="6192" dirty="0">
                <a:solidFill>
                  <a:schemeClr val="bg1"/>
                </a:solidFill>
                <a:latin typeface="Computer Says No"/>
                <a:ea typeface="Computer Says No"/>
                <a:cs typeface="Computer Says No"/>
                <a:sym typeface="Computer Says No"/>
              </a:rPr>
              <a:t>ELABORÉ PAR :</a:t>
            </a:r>
          </a:p>
        </p:txBody>
      </p:sp>
      <p:sp>
        <p:nvSpPr>
          <p:cNvPr id="15" name="TextBox 15"/>
          <p:cNvSpPr txBox="1"/>
          <p:nvPr/>
        </p:nvSpPr>
        <p:spPr>
          <a:xfrm>
            <a:off x="2280013" y="6631472"/>
            <a:ext cx="8537861" cy="642484"/>
          </a:xfrm>
          <a:prstGeom prst="rect">
            <a:avLst/>
          </a:prstGeom>
        </p:spPr>
        <p:txBody>
          <a:bodyPr wrap="square" lIns="0" tIns="0" rIns="0" bIns="0" rtlCol="0" anchor="t">
            <a:spAutoFit/>
          </a:bodyPr>
          <a:lstStyle/>
          <a:p>
            <a:pPr marL="0" lvl="0" indent="0" algn="l">
              <a:lnSpc>
                <a:spcPts val="4458"/>
              </a:lnSpc>
              <a:spcBef>
                <a:spcPct val="0"/>
              </a:spcBef>
            </a:pPr>
            <a:r>
              <a:rPr lang="en-US" sz="6192" dirty="0">
                <a:solidFill>
                  <a:schemeClr val="bg1"/>
                </a:solidFill>
                <a:latin typeface="Computer Says No"/>
                <a:ea typeface="Computer Says No"/>
                <a:cs typeface="Computer Says No"/>
                <a:sym typeface="Computer Says No"/>
              </a:rPr>
              <a:t>MOHAMED HAZEM HENDI</a:t>
            </a:r>
          </a:p>
        </p:txBody>
      </p:sp>
      <p:sp>
        <p:nvSpPr>
          <p:cNvPr id="16" name="TextBox 16"/>
          <p:cNvSpPr txBox="1"/>
          <p:nvPr/>
        </p:nvSpPr>
        <p:spPr>
          <a:xfrm>
            <a:off x="2252974" y="7334115"/>
            <a:ext cx="6328061" cy="642484"/>
          </a:xfrm>
          <a:prstGeom prst="rect">
            <a:avLst/>
          </a:prstGeom>
        </p:spPr>
        <p:txBody>
          <a:bodyPr wrap="square" lIns="0" tIns="0" rIns="0" bIns="0" rtlCol="0" anchor="t">
            <a:spAutoFit/>
          </a:bodyPr>
          <a:lstStyle/>
          <a:p>
            <a:pPr marL="0" lvl="0" indent="0" algn="l">
              <a:lnSpc>
                <a:spcPts val="4458"/>
              </a:lnSpc>
              <a:spcBef>
                <a:spcPct val="0"/>
              </a:spcBef>
            </a:pPr>
            <a:r>
              <a:rPr lang="en-US" sz="6192" dirty="0">
                <a:solidFill>
                  <a:schemeClr val="bg1"/>
                </a:solidFill>
                <a:latin typeface="Computer Says No"/>
                <a:ea typeface="Computer Says No"/>
                <a:cs typeface="Computer Says No"/>
                <a:sym typeface="Computer Says No"/>
              </a:rPr>
              <a:t>KHALIL BRICHNI</a:t>
            </a:r>
          </a:p>
        </p:txBody>
      </p:sp>
      <p:sp>
        <p:nvSpPr>
          <p:cNvPr id="17" name="TextBox 17"/>
          <p:cNvSpPr txBox="1"/>
          <p:nvPr/>
        </p:nvSpPr>
        <p:spPr>
          <a:xfrm>
            <a:off x="2252974" y="8056140"/>
            <a:ext cx="7118636" cy="642484"/>
          </a:xfrm>
          <a:prstGeom prst="rect">
            <a:avLst/>
          </a:prstGeom>
        </p:spPr>
        <p:txBody>
          <a:bodyPr wrap="square" lIns="0" tIns="0" rIns="0" bIns="0" rtlCol="0" anchor="t">
            <a:spAutoFit/>
          </a:bodyPr>
          <a:lstStyle/>
          <a:p>
            <a:pPr marL="0" lvl="0" indent="0" algn="l">
              <a:lnSpc>
                <a:spcPts val="4458"/>
              </a:lnSpc>
              <a:spcBef>
                <a:spcPct val="0"/>
              </a:spcBef>
            </a:pPr>
            <a:r>
              <a:rPr lang="en-US" sz="6192" dirty="0">
                <a:solidFill>
                  <a:schemeClr val="bg1"/>
                </a:solidFill>
                <a:latin typeface="Computer Says No"/>
                <a:ea typeface="Computer Says No"/>
                <a:cs typeface="Computer Says No"/>
                <a:sym typeface="Computer Says No"/>
              </a:rPr>
              <a:t>YOUSSEF LAMOUCHI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6" name="Freeform 6"/>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fr-FR"/>
          </a:p>
        </p:txBody>
      </p:sp>
      <p:sp>
        <p:nvSpPr>
          <p:cNvPr id="7" name="Freeform 7"/>
          <p:cNvSpPr/>
          <p:nvPr/>
        </p:nvSpPr>
        <p:spPr>
          <a:xfrm>
            <a:off x="10571271" y="-3369742"/>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fr-FR"/>
          </a:p>
        </p:txBody>
      </p:sp>
      <p:grpSp>
        <p:nvGrpSpPr>
          <p:cNvPr id="2" name="Group 2"/>
          <p:cNvGrpSpPr/>
          <p:nvPr/>
        </p:nvGrpSpPr>
        <p:grpSpPr>
          <a:xfrm>
            <a:off x="294186" y="406589"/>
            <a:ext cx="7937973" cy="9510914"/>
            <a:chOff x="0" y="0"/>
            <a:chExt cx="8585708" cy="10287000"/>
          </a:xfrm>
        </p:grpSpPr>
        <p:sp>
          <p:nvSpPr>
            <p:cNvPr id="3" name="Freeform 3"/>
            <p:cNvSpPr/>
            <p:nvPr/>
          </p:nvSpPr>
          <p:spPr>
            <a:xfrm>
              <a:off x="0" y="0"/>
              <a:ext cx="8585708" cy="10287000"/>
            </a:xfrm>
            <a:custGeom>
              <a:avLst/>
              <a:gdLst/>
              <a:ahLst/>
              <a:cxnLst/>
              <a:rect l="l" t="t" r="r" b="b"/>
              <a:pathLst>
                <a:path w="8585708" h="10287000">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3"/>
              <a:stretch>
                <a:fillRect l="-56502" r="-56502"/>
              </a:stretch>
            </a:blipFill>
          </p:spPr>
          <p:txBody>
            <a:bodyPr/>
            <a:lstStyle/>
            <a:p>
              <a:endParaRPr lang="fr-FR"/>
            </a:p>
          </p:txBody>
        </p:sp>
      </p:grpSp>
      <p:sp>
        <p:nvSpPr>
          <p:cNvPr id="4" name="TextBox 4"/>
          <p:cNvSpPr txBox="1"/>
          <p:nvPr/>
        </p:nvSpPr>
        <p:spPr>
          <a:xfrm>
            <a:off x="8222735" y="1609349"/>
            <a:ext cx="9531865" cy="1874552"/>
          </a:xfrm>
          <a:prstGeom prst="rect">
            <a:avLst/>
          </a:prstGeom>
        </p:spPr>
        <p:txBody>
          <a:bodyPr wrap="square" lIns="0" tIns="0" rIns="0" bIns="0" rtlCol="0" anchor="t">
            <a:spAutoFit/>
          </a:bodyPr>
          <a:lstStyle/>
          <a:p>
            <a:pPr marL="0" lvl="0" indent="0" algn="l">
              <a:lnSpc>
                <a:spcPts val="6934"/>
              </a:lnSpc>
              <a:spcBef>
                <a:spcPct val="0"/>
              </a:spcBef>
            </a:pPr>
            <a:r>
              <a:rPr lang="en-US" sz="9631" dirty="0">
                <a:solidFill>
                  <a:srgbClr val="6866E1"/>
                </a:solidFill>
                <a:latin typeface="Computer Says No"/>
                <a:ea typeface="Computer Says No"/>
                <a:cs typeface="Computer Says No"/>
                <a:sym typeface="Computer Says No"/>
              </a:rPr>
              <a:t>MULTITHREADS</a:t>
            </a:r>
          </a:p>
          <a:p>
            <a:pPr marL="0" lvl="0" indent="0" algn="l">
              <a:lnSpc>
                <a:spcPts val="6934"/>
              </a:lnSpc>
              <a:spcBef>
                <a:spcPct val="0"/>
              </a:spcBef>
            </a:pPr>
            <a:r>
              <a:rPr lang="en-US" sz="9631" dirty="0">
                <a:solidFill>
                  <a:srgbClr val="6866E1"/>
                </a:solidFill>
                <a:latin typeface="Computer Says No"/>
                <a:ea typeface="Computer Says No"/>
                <a:cs typeface="Computer Says No"/>
                <a:sym typeface="Computer Says No"/>
              </a:rPr>
              <a:t>MULTI_PROCESS:</a:t>
            </a:r>
          </a:p>
        </p:txBody>
      </p:sp>
      <p:sp>
        <p:nvSpPr>
          <p:cNvPr id="5" name="TextBox 5"/>
          <p:cNvSpPr txBox="1"/>
          <p:nvPr/>
        </p:nvSpPr>
        <p:spPr>
          <a:xfrm>
            <a:off x="7780275" y="4634198"/>
            <a:ext cx="9738664" cy="4043454"/>
          </a:xfrm>
          <a:prstGeom prst="rect">
            <a:avLst/>
          </a:prstGeom>
        </p:spPr>
        <p:txBody>
          <a:bodyPr lIns="0" tIns="0" rIns="0" bIns="0" rtlCol="0" anchor="t">
            <a:spAutoFit/>
          </a:bodyPr>
          <a:lstStyle/>
          <a:p>
            <a:pPr algn="l">
              <a:lnSpc>
                <a:spcPts val="5349"/>
              </a:lnSpc>
            </a:pPr>
            <a:r>
              <a:rPr lang="en-US" sz="3301">
                <a:solidFill>
                  <a:srgbClr val="FFFFFF"/>
                </a:solidFill>
                <a:latin typeface="Poppins Light"/>
                <a:ea typeface="Poppins Light"/>
                <a:cs typeface="Poppins Light"/>
                <a:sym typeface="Poppins Light"/>
              </a:rPr>
              <a:t>Les scripts scraper_multi_process.py et scraper_multi_thread.py exploitent respectivement le multiprocess et le multi-threading pour optimiser le scraping, en améliorant l'efficacité et la vitesse des opérations.</a:t>
            </a:r>
          </a:p>
        </p:txBody>
      </p:sp>
      <p:sp>
        <p:nvSpPr>
          <p:cNvPr id="8" name="Freeform 8"/>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4"/>
            <a:stretch>
              <a:fillRect/>
            </a:stretch>
          </a:blipFill>
        </p:spPr>
        <p:txBody>
          <a:bodyPr/>
          <a:lstStyle/>
          <a:p>
            <a:endParaRPr lang="fr-F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6" name="Freeform 6"/>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fr-FR"/>
          </a:p>
        </p:txBody>
      </p:sp>
      <p:sp>
        <p:nvSpPr>
          <p:cNvPr id="7" name="Freeform 7"/>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fr-FR"/>
          </a:p>
        </p:txBody>
      </p:sp>
      <p:grpSp>
        <p:nvGrpSpPr>
          <p:cNvPr id="2" name="Group 2"/>
          <p:cNvGrpSpPr/>
          <p:nvPr/>
        </p:nvGrpSpPr>
        <p:grpSpPr>
          <a:xfrm>
            <a:off x="294186" y="406589"/>
            <a:ext cx="7937973" cy="9510914"/>
            <a:chOff x="0" y="0"/>
            <a:chExt cx="8585708" cy="10287000"/>
          </a:xfrm>
        </p:grpSpPr>
        <p:sp>
          <p:nvSpPr>
            <p:cNvPr id="3" name="Freeform 3"/>
            <p:cNvSpPr/>
            <p:nvPr/>
          </p:nvSpPr>
          <p:spPr>
            <a:xfrm>
              <a:off x="0" y="0"/>
              <a:ext cx="8585708" cy="10287000"/>
            </a:xfrm>
            <a:custGeom>
              <a:avLst/>
              <a:gdLst/>
              <a:ahLst/>
              <a:cxnLst/>
              <a:rect l="l" t="t" r="r" b="b"/>
              <a:pathLst>
                <a:path w="8585708" h="10287000">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3"/>
              <a:stretch>
                <a:fillRect l="-49846" r="-49846"/>
              </a:stretch>
            </a:blipFill>
          </p:spPr>
          <p:txBody>
            <a:bodyPr/>
            <a:lstStyle/>
            <a:p>
              <a:endParaRPr lang="fr-FR"/>
            </a:p>
          </p:txBody>
        </p:sp>
      </p:grpSp>
      <p:sp>
        <p:nvSpPr>
          <p:cNvPr id="4" name="TextBox 4"/>
          <p:cNvSpPr txBox="1"/>
          <p:nvPr/>
        </p:nvSpPr>
        <p:spPr>
          <a:xfrm>
            <a:off x="8232159" y="1541124"/>
            <a:ext cx="11284466" cy="1874552"/>
          </a:xfrm>
          <a:prstGeom prst="rect">
            <a:avLst/>
          </a:prstGeom>
        </p:spPr>
        <p:txBody>
          <a:bodyPr wrap="square" lIns="0" tIns="0" rIns="0" bIns="0" rtlCol="0" anchor="t">
            <a:spAutoFit/>
          </a:bodyPr>
          <a:lstStyle/>
          <a:p>
            <a:pPr marL="0" lvl="0" indent="0" algn="l">
              <a:lnSpc>
                <a:spcPts val="6934"/>
              </a:lnSpc>
              <a:spcBef>
                <a:spcPct val="0"/>
              </a:spcBef>
            </a:pPr>
            <a:r>
              <a:rPr lang="en-US" sz="7000" dirty="0">
                <a:solidFill>
                  <a:srgbClr val="6866E1"/>
                </a:solidFill>
                <a:latin typeface="Computer Says No"/>
                <a:ea typeface="Computer Says No"/>
                <a:cs typeface="Computer Says No"/>
                <a:sym typeface="Computer Says No"/>
              </a:rPr>
              <a:t>SYNCHRONISATION VIA</a:t>
            </a:r>
          </a:p>
          <a:p>
            <a:pPr marL="0" lvl="0" indent="0" algn="l">
              <a:lnSpc>
                <a:spcPts val="6934"/>
              </a:lnSpc>
              <a:spcBef>
                <a:spcPct val="0"/>
              </a:spcBef>
            </a:pPr>
            <a:r>
              <a:rPr lang="en-US" sz="7000" dirty="0">
                <a:solidFill>
                  <a:srgbClr val="6866E1"/>
                </a:solidFill>
                <a:latin typeface="Computer Says No"/>
                <a:ea typeface="Computer Says No"/>
                <a:cs typeface="Computer Says No"/>
                <a:sym typeface="Computer Says No"/>
              </a:rPr>
              <a:t> LES SÉMAPHORES</a:t>
            </a:r>
            <a:r>
              <a:rPr lang="en-US" sz="9631" dirty="0">
                <a:solidFill>
                  <a:srgbClr val="6866E1"/>
                </a:solidFill>
                <a:latin typeface="Computer Says No"/>
                <a:ea typeface="Computer Says No"/>
                <a:cs typeface="Computer Says No"/>
                <a:sym typeface="Computer Says No"/>
              </a:rPr>
              <a:t>:</a:t>
            </a:r>
          </a:p>
        </p:txBody>
      </p:sp>
      <p:sp>
        <p:nvSpPr>
          <p:cNvPr id="5" name="TextBox 5"/>
          <p:cNvSpPr txBox="1"/>
          <p:nvPr/>
        </p:nvSpPr>
        <p:spPr>
          <a:xfrm>
            <a:off x="8437211" y="3568076"/>
            <a:ext cx="8223524" cy="5815484"/>
          </a:xfrm>
          <a:prstGeom prst="rect">
            <a:avLst/>
          </a:prstGeom>
        </p:spPr>
        <p:txBody>
          <a:bodyPr lIns="0" tIns="0" rIns="0" bIns="0" rtlCol="0" anchor="t">
            <a:spAutoFit/>
          </a:bodyPr>
          <a:lstStyle/>
          <a:p>
            <a:pPr algn="l">
              <a:lnSpc>
                <a:spcPts val="3891"/>
              </a:lnSpc>
            </a:pPr>
            <a:r>
              <a:rPr lang="en-US" sz="2401">
                <a:solidFill>
                  <a:srgbClr val="FFFFFF"/>
                </a:solidFill>
                <a:latin typeface="Poppins Light"/>
                <a:ea typeface="Poppins Light"/>
                <a:cs typeface="Poppins Light"/>
                <a:sym typeface="Poppins Light"/>
              </a:rPr>
              <a:t>Le script </a:t>
            </a:r>
            <a:r>
              <a:rPr lang="en-US" sz="2401">
                <a:solidFill>
                  <a:srgbClr val="FFDE59"/>
                </a:solidFill>
                <a:latin typeface="Poppins Light"/>
                <a:ea typeface="Poppins Light"/>
                <a:cs typeface="Poppins Light"/>
                <a:sym typeface="Poppins Light"/>
              </a:rPr>
              <a:t>scraper_multi_thread_semaphore.py</a:t>
            </a:r>
            <a:r>
              <a:rPr lang="en-US" sz="2401">
                <a:solidFill>
                  <a:srgbClr val="FFFFFF"/>
                </a:solidFill>
                <a:latin typeface="Poppins Light"/>
                <a:ea typeface="Poppins Light"/>
                <a:cs typeface="Poppins Light"/>
                <a:sym typeface="Poppins Light"/>
              </a:rPr>
              <a:t> utilise des sémaphores pour synchroniser les tâches de scraping, limitant ainsi le nombre de threads accédant simultanément aux ressources partagées. Cette approche permet de contrôler le nombre de requêtes parallèles envoyées au site 'Books to Scrape', réduisant les risques de surcharge et assurant une meilleure gestion des ressources. En définissant une limite de threads actifs, le sémaphore garantit que chaque thread attend son tour si la capacité est atteinte, optimisant ainsi l'efficacité et la stabilité du scraping.</a:t>
            </a:r>
          </a:p>
        </p:txBody>
      </p:sp>
      <p:sp>
        <p:nvSpPr>
          <p:cNvPr id="8" name="Freeform 8"/>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4"/>
            <a:stretch>
              <a:fillRect/>
            </a:stretch>
          </a:blipFill>
        </p:spPr>
        <p:txBody>
          <a:bodyPr/>
          <a:lstStyle/>
          <a:p>
            <a:endParaRPr lang="fr-F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8" name="Freeform 8"/>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fr-FR"/>
          </a:p>
        </p:txBody>
      </p:sp>
      <p:grpSp>
        <p:nvGrpSpPr>
          <p:cNvPr id="2" name="Group 2"/>
          <p:cNvGrpSpPr/>
          <p:nvPr/>
        </p:nvGrpSpPr>
        <p:grpSpPr>
          <a:xfrm>
            <a:off x="294186" y="406589"/>
            <a:ext cx="7937973" cy="9510914"/>
            <a:chOff x="0" y="0"/>
            <a:chExt cx="8585708" cy="10287000"/>
          </a:xfrm>
        </p:grpSpPr>
        <p:sp>
          <p:nvSpPr>
            <p:cNvPr id="3" name="Freeform 3"/>
            <p:cNvSpPr/>
            <p:nvPr/>
          </p:nvSpPr>
          <p:spPr>
            <a:xfrm>
              <a:off x="0" y="0"/>
              <a:ext cx="8585708" cy="10287000"/>
            </a:xfrm>
            <a:custGeom>
              <a:avLst/>
              <a:gdLst/>
              <a:ahLst/>
              <a:cxnLst/>
              <a:rect l="l" t="t" r="r" b="b"/>
              <a:pathLst>
                <a:path w="8585708" h="10287000">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3"/>
              <a:stretch>
                <a:fillRect l="-39749" r="-39749"/>
              </a:stretch>
            </a:blipFill>
          </p:spPr>
          <p:txBody>
            <a:bodyPr/>
            <a:lstStyle/>
            <a:p>
              <a:endParaRPr lang="fr-FR"/>
            </a:p>
          </p:txBody>
        </p:sp>
      </p:grpSp>
      <p:sp>
        <p:nvSpPr>
          <p:cNvPr id="4" name="TextBox 4"/>
          <p:cNvSpPr txBox="1"/>
          <p:nvPr/>
        </p:nvSpPr>
        <p:spPr>
          <a:xfrm>
            <a:off x="8232159" y="1562101"/>
            <a:ext cx="9756375" cy="1874552"/>
          </a:xfrm>
          <a:prstGeom prst="rect">
            <a:avLst/>
          </a:prstGeom>
        </p:spPr>
        <p:txBody>
          <a:bodyPr wrap="square" lIns="0" tIns="0" rIns="0" bIns="0" rtlCol="0" anchor="t">
            <a:spAutoFit/>
          </a:bodyPr>
          <a:lstStyle/>
          <a:p>
            <a:pPr marL="0" lvl="0" indent="0" algn="l">
              <a:lnSpc>
                <a:spcPts val="6934"/>
              </a:lnSpc>
              <a:spcBef>
                <a:spcPct val="0"/>
              </a:spcBef>
            </a:pPr>
            <a:r>
              <a:rPr lang="en-US" sz="9631" dirty="0">
                <a:solidFill>
                  <a:srgbClr val="6866E1"/>
                </a:solidFill>
                <a:latin typeface="Computer Says No"/>
                <a:ea typeface="Computer Says No"/>
                <a:cs typeface="Computer Says No"/>
                <a:sym typeface="Computer Says No"/>
              </a:rPr>
              <a:t>PHILOSOPHES DÎNEURS </a:t>
            </a:r>
          </a:p>
        </p:txBody>
      </p:sp>
      <p:sp>
        <p:nvSpPr>
          <p:cNvPr id="5" name="TextBox 5"/>
          <p:cNvSpPr txBox="1"/>
          <p:nvPr/>
        </p:nvSpPr>
        <p:spPr>
          <a:xfrm>
            <a:off x="7799257" y="3256434"/>
            <a:ext cx="9697318" cy="4719729"/>
          </a:xfrm>
          <a:prstGeom prst="rect">
            <a:avLst/>
          </a:prstGeom>
        </p:spPr>
        <p:txBody>
          <a:bodyPr lIns="0" tIns="0" rIns="0" bIns="0" rtlCol="0" anchor="t">
            <a:spAutoFit/>
          </a:bodyPr>
          <a:lstStyle/>
          <a:p>
            <a:pPr algn="l">
              <a:lnSpc>
                <a:spcPts val="5349"/>
              </a:lnSpc>
            </a:pPr>
            <a:r>
              <a:rPr lang="en-US" sz="3301" dirty="0">
                <a:solidFill>
                  <a:srgbClr val="FFFFFF"/>
                </a:solidFill>
                <a:latin typeface="Poppins Light"/>
                <a:ea typeface="Poppins Light"/>
                <a:cs typeface="Poppins Light"/>
                <a:sym typeface="Poppins Light"/>
              </a:rPr>
              <a:t>Les philosophes </a:t>
            </a:r>
            <a:r>
              <a:rPr lang="en-US" sz="3301" dirty="0" err="1">
                <a:solidFill>
                  <a:srgbClr val="FFFFFF"/>
                </a:solidFill>
                <a:latin typeface="Poppins Light"/>
                <a:ea typeface="Poppins Light"/>
                <a:cs typeface="Poppins Light"/>
                <a:sym typeface="Poppins Light"/>
              </a:rPr>
              <a:t>dîneurs</a:t>
            </a:r>
            <a:r>
              <a:rPr lang="en-US" sz="3301" dirty="0">
                <a:solidFill>
                  <a:srgbClr val="FFFFFF"/>
                </a:solidFill>
                <a:latin typeface="Poppins Light"/>
                <a:ea typeface="Poppins Light"/>
                <a:cs typeface="Poppins Light"/>
                <a:sym typeface="Poppins Light"/>
              </a:rPr>
              <a:t> se </a:t>
            </a:r>
            <a:r>
              <a:rPr lang="en-US" sz="3301" dirty="0" err="1">
                <a:solidFill>
                  <a:srgbClr val="FFFFFF"/>
                </a:solidFill>
                <a:latin typeface="Poppins Light"/>
                <a:ea typeface="Poppins Light"/>
                <a:cs typeface="Poppins Light"/>
                <a:sym typeface="Poppins Light"/>
              </a:rPr>
              <a:t>réunissent</a:t>
            </a:r>
            <a:r>
              <a:rPr lang="en-US" sz="3301" dirty="0">
                <a:solidFill>
                  <a:srgbClr val="FFFFFF"/>
                </a:solidFill>
                <a:latin typeface="Poppins Light"/>
                <a:ea typeface="Poppins Light"/>
                <a:cs typeface="Poppins Light"/>
                <a:sym typeface="Poppins Light"/>
              </a:rPr>
              <a:t> </a:t>
            </a:r>
            <a:r>
              <a:rPr lang="en-US" sz="3301" dirty="0" err="1">
                <a:solidFill>
                  <a:srgbClr val="FFFFFF"/>
                </a:solidFill>
                <a:latin typeface="Poppins Light"/>
                <a:ea typeface="Poppins Light"/>
                <a:cs typeface="Poppins Light"/>
                <a:sym typeface="Poppins Light"/>
              </a:rPr>
              <a:t>autour</a:t>
            </a:r>
            <a:r>
              <a:rPr lang="en-US" sz="3301" dirty="0">
                <a:solidFill>
                  <a:srgbClr val="FFFFFF"/>
                </a:solidFill>
                <a:latin typeface="Poppins Light"/>
                <a:ea typeface="Poppins Light"/>
                <a:cs typeface="Poppins Light"/>
                <a:sym typeface="Poppins Light"/>
              </a:rPr>
              <a:t> </a:t>
            </a:r>
            <a:r>
              <a:rPr lang="en-US" sz="3301" dirty="0" err="1">
                <a:solidFill>
                  <a:srgbClr val="FFFFFF"/>
                </a:solidFill>
                <a:latin typeface="Poppins Light"/>
                <a:ea typeface="Poppins Light"/>
                <a:cs typeface="Poppins Light"/>
                <a:sym typeface="Poppins Light"/>
              </a:rPr>
              <a:t>d'une</a:t>
            </a:r>
            <a:r>
              <a:rPr lang="en-US" sz="3301" dirty="0">
                <a:solidFill>
                  <a:srgbClr val="FFFFFF"/>
                </a:solidFill>
                <a:latin typeface="Poppins Light"/>
                <a:ea typeface="Poppins Light"/>
                <a:cs typeface="Poppins Light"/>
                <a:sym typeface="Poppins Light"/>
              </a:rPr>
              <a:t> table pour </a:t>
            </a:r>
            <a:r>
              <a:rPr lang="en-US" sz="3301" dirty="0" err="1">
                <a:solidFill>
                  <a:srgbClr val="FFFFFF"/>
                </a:solidFill>
                <a:latin typeface="Poppins Light"/>
                <a:ea typeface="Poppins Light"/>
                <a:cs typeface="Poppins Light"/>
                <a:sym typeface="Poppins Light"/>
              </a:rPr>
              <a:t>partager</a:t>
            </a:r>
            <a:r>
              <a:rPr lang="en-US" sz="3301" dirty="0">
                <a:solidFill>
                  <a:srgbClr val="FFFFFF"/>
                </a:solidFill>
                <a:latin typeface="Poppins Light"/>
                <a:ea typeface="Poppins Light"/>
                <a:cs typeface="Poppins Light"/>
                <a:sym typeface="Poppins Light"/>
              </a:rPr>
              <a:t> un </a:t>
            </a:r>
            <a:r>
              <a:rPr lang="en-US" sz="3301" dirty="0" err="1">
                <a:solidFill>
                  <a:srgbClr val="FFFFFF"/>
                </a:solidFill>
                <a:latin typeface="Poppins Light"/>
                <a:ea typeface="Poppins Light"/>
                <a:cs typeface="Poppins Light"/>
                <a:sym typeface="Poppins Light"/>
              </a:rPr>
              <a:t>repas</a:t>
            </a:r>
            <a:r>
              <a:rPr lang="en-US" sz="3301" dirty="0">
                <a:solidFill>
                  <a:srgbClr val="FFFFFF"/>
                </a:solidFill>
                <a:latin typeface="Poppins Light"/>
                <a:ea typeface="Poppins Light"/>
                <a:cs typeface="Poppins Light"/>
                <a:sym typeface="Poppins Light"/>
              </a:rPr>
              <a:t> tout </a:t>
            </a:r>
            <a:r>
              <a:rPr lang="en-US" sz="3301" dirty="0" err="1">
                <a:solidFill>
                  <a:srgbClr val="FFFFFF"/>
                </a:solidFill>
                <a:latin typeface="Poppins Light"/>
                <a:ea typeface="Poppins Light"/>
                <a:cs typeface="Poppins Light"/>
                <a:sym typeface="Poppins Light"/>
              </a:rPr>
              <a:t>en</a:t>
            </a:r>
            <a:r>
              <a:rPr lang="en-US" sz="3301" dirty="0">
                <a:solidFill>
                  <a:srgbClr val="FFFFFF"/>
                </a:solidFill>
                <a:latin typeface="Poppins Light"/>
                <a:ea typeface="Poppins Light"/>
                <a:cs typeface="Poppins Light"/>
                <a:sym typeface="Poppins Light"/>
              </a:rPr>
              <a:t> </a:t>
            </a:r>
            <a:r>
              <a:rPr lang="en-US" sz="3301" dirty="0" err="1">
                <a:solidFill>
                  <a:srgbClr val="FFFFFF"/>
                </a:solidFill>
                <a:latin typeface="Poppins Light"/>
                <a:ea typeface="Poppins Light"/>
                <a:cs typeface="Poppins Light"/>
                <a:sym typeface="Poppins Light"/>
              </a:rPr>
              <a:t>échangeant</a:t>
            </a:r>
            <a:r>
              <a:rPr lang="en-US" sz="3301" dirty="0">
                <a:solidFill>
                  <a:srgbClr val="FFFFFF"/>
                </a:solidFill>
                <a:latin typeface="Poppins Light"/>
                <a:ea typeface="Poppins Light"/>
                <a:cs typeface="Poppins Light"/>
                <a:sym typeface="Poppins Light"/>
              </a:rPr>
              <a:t> des </a:t>
            </a:r>
            <a:r>
              <a:rPr lang="en-US" sz="3301" dirty="0" err="1">
                <a:solidFill>
                  <a:srgbClr val="FFFFFF"/>
                </a:solidFill>
                <a:latin typeface="Poppins Light"/>
                <a:ea typeface="Poppins Light"/>
                <a:cs typeface="Poppins Light"/>
                <a:sym typeface="Poppins Light"/>
              </a:rPr>
              <a:t>idées</a:t>
            </a:r>
            <a:r>
              <a:rPr lang="en-US" sz="3301" dirty="0">
                <a:solidFill>
                  <a:srgbClr val="FFFFFF"/>
                </a:solidFill>
                <a:latin typeface="Poppins Light"/>
                <a:ea typeface="Poppins Light"/>
                <a:cs typeface="Poppins Light"/>
                <a:sym typeface="Poppins Light"/>
              </a:rPr>
              <a:t> profondes. Entre </a:t>
            </a:r>
            <a:r>
              <a:rPr lang="en-US" sz="3301" dirty="0" err="1">
                <a:solidFill>
                  <a:srgbClr val="FFFFFF"/>
                </a:solidFill>
                <a:latin typeface="Poppins Light"/>
                <a:ea typeface="Poppins Light"/>
                <a:cs typeface="Poppins Light"/>
                <a:sym typeface="Poppins Light"/>
              </a:rPr>
              <a:t>chaque</a:t>
            </a:r>
            <a:r>
              <a:rPr lang="en-US" sz="3301" dirty="0">
                <a:solidFill>
                  <a:srgbClr val="FFFFFF"/>
                </a:solidFill>
                <a:latin typeface="Poppins Light"/>
                <a:ea typeface="Poppins Light"/>
                <a:cs typeface="Poppins Light"/>
                <a:sym typeface="Poppins Light"/>
              </a:rPr>
              <a:t> plat, </a:t>
            </a:r>
            <a:r>
              <a:rPr lang="en-US" sz="3301" dirty="0" err="1">
                <a:solidFill>
                  <a:srgbClr val="FFFFFF"/>
                </a:solidFill>
                <a:latin typeface="Poppins Light"/>
                <a:ea typeface="Poppins Light"/>
                <a:cs typeface="Poppins Light"/>
                <a:sym typeface="Poppins Light"/>
              </a:rPr>
              <a:t>ils</a:t>
            </a:r>
            <a:r>
              <a:rPr lang="en-US" sz="3301" dirty="0">
                <a:solidFill>
                  <a:srgbClr val="FFFFFF"/>
                </a:solidFill>
                <a:latin typeface="Poppins Light"/>
                <a:ea typeface="Poppins Light"/>
                <a:cs typeface="Poppins Light"/>
                <a:sym typeface="Poppins Light"/>
              </a:rPr>
              <a:t> </a:t>
            </a:r>
            <a:r>
              <a:rPr lang="en-US" sz="3301" dirty="0" err="1">
                <a:solidFill>
                  <a:srgbClr val="FFFFFF"/>
                </a:solidFill>
                <a:latin typeface="Poppins Light"/>
                <a:ea typeface="Poppins Light"/>
                <a:cs typeface="Poppins Light"/>
                <a:sym typeface="Poppins Light"/>
              </a:rPr>
              <a:t>discutent</a:t>
            </a:r>
            <a:r>
              <a:rPr lang="en-US" sz="3301" dirty="0">
                <a:solidFill>
                  <a:srgbClr val="FFFFFF"/>
                </a:solidFill>
                <a:latin typeface="Poppins Light"/>
                <a:ea typeface="Poppins Light"/>
                <a:cs typeface="Poppins Light"/>
                <a:sym typeface="Poppins Light"/>
              </a:rPr>
              <a:t> de </a:t>
            </a:r>
            <a:r>
              <a:rPr lang="en-US" sz="3301" dirty="0" err="1">
                <a:solidFill>
                  <a:srgbClr val="FFFFFF"/>
                </a:solidFill>
                <a:latin typeface="Poppins Light"/>
                <a:ea typeface="Poppins Light"/>
                <a:cs typeface="Poppins Light"/>
                <a:sym typeface="Poppins Light"/>
              </a:rPr>
              <a:t>grandes</a:t>
            </a:r>
            <a:r>
              <a:rPr lang="en-US" sz="3301" dirty="0">
                <a:solidFill>
                  <a:srgbClr val="FFFFFF"/>
                </a:solidFill>
                <a:latin typeface="Poppins Light"/>
                <a:ea typeface="Poppins Light"/>
                <a:cs typeface="Poppins Light"/>
                <a:sym typeface="Poppins Light"/>
              </a:rPr>
              <a:t> questions, </a:t>
            </a:r>
            <a:r>
              <a:rPr lang="en-US" sz="3301" dirty="0" err="1">
                <a:solidFill>
                  <a:srgbClr val="FFFFFF"/>
                </a:solidFill>
                <a:latin typeface="Poppins Light"/>
                <a:ea typeface="Poppins Light"/>
                <a:cs typeface="Poppins Light"/>
                <a:sym typeface="Poppins Light"/>
              </a:rPr>
              <a:t>mêlant</a:t>
            </a:r>
            <a:r>
              <a:rPr lang="en-US" sz="3301" dirty="0">
                <a:solidFill>
                  <a:srgbClr val="FFFFFF"/>
                </a:solidFill>
                <a:latin typeface="Poppins Light"/>
                <a:ea typeface="Poppins Light"/>
                <a:cs typeface="Poppins Light"/>
                <a:sym typeface="Poppins Light"/>
              </a:rPr>
              <a:t> </a:t>
            </a:r>
            <a:r>
              <a:rPr lang="en-US" sz="3301" dirty="0" err="1">
                <a:solidFill>
                  <a:srgbClr val="FFFFFF"/>
                </a:solidFill>
                <a:latin typeface="Poppins Light"/>
                <a:ea typeface="Poppins Light"/>
                <a:cs typeface="Poppins Light"/>
                <a:sym typeface="Poppins Light"/>
              </a:rPr>
              <a:t>humour</a:t>
            </a:r>
            <a:r>
              <a:rPr lang="en-US" sz="3301" dirty="0">
                <a:solidFill>
                  <a:srgbClr val="FFFFFF"/>
                </a:solidFill>
                <a:latin typeface="Poppins Light"/>
                <a:ea typeface="Poppins Light"/>
                <a:cs typeface="Poppins Light"/>
                <a:sym typeface="Poppins Light"/>
              </a:rPr>
              <a:t> et </a:t>
            </a:r>
            <a:r>
              <a:rPr lang="en-US" sz="3301" dirty="0" err="1">
                <a:solidFill>
                  <a:srgbClr val="FFFFFF"/>
                </a:solidFill>
                <a:latin typeface="Poppins Light"/>
                <a:ea typeface="Poppins Light"/>
                <a:cs typeface="Poppins Light"/>
                <a:sym typeface="Poppins Light"/>
              </a:rPr>
              <a:t>sagesse</a:t>
            </a:r>
            <a:r>
              <a:rPr lang="en-US" sz="3301" dirty="0">
                <a:solidFill>
                  <a:srgbClr val="FFFFFF"/>
                </a:solidFill>
                <a:latin typeface="Poppins Light"/>
                <a:ea typeface="Poppins Light"/>
                <a:cs typeface="Poppins Light"/>
                <a:sym typeface="Poppins Light"/>
              </a:rPr>
              <a:t>. Ce moment </a:t>
            </a:r>
            <a:r>
              <a:rPr lang="en-US" sz="3301" dirty="0" err="1">
                <a:solidFill>
                  <a:srgbClr val="FFFFFF"/>
                </a:solidFill>
                <a:latin typeface="Poppins Light"/>
                <a:ea typeface="Poppins Light"/>
                <a:cs typeface="Poppins Light"/>
                <a:sym typeface="Poppins Light"/>
              </a:rPr>
              <a:t>devient</a:t>
            </a:r>
            <a:r>
              <a:rPr lang="en-US" sz="3301" dirty="0">
                <a:solidFill>
                  <a:srgbClr val="FFFFFF"/>
                </a:solidFill>
                <a:latin typeface="Poppins Light"/>
                <a:ea typeface="Poppins Light"/>
                <a:cs typeface="Poppins Light"/>
                <a:sym typeface="Poppins Light"/>
              </a:rPr>
              <a:t> un </a:t>
            </a:r>
            <a:r>
              <a:rPr lang="en-US" sz="3301" dirty="0" err="1">
                <a:solidFill>
                  <a:srgbClr val="FFFFFF"/>
                </a:solidFill>
                <a:latin typeface="Poppins Light"/>
                <a:ea typeface="Poppins Light"/>
                <a:cs typeface="Poppins Light"/>
                <a:sym typeface="Poppins Light"/>
              </a:rPr>
              <a:t>festin</a:t>
            </a:r>
            <a:r>
              <a:rPr lang="en-US" sz="3301" dirty="0">
                <a:solidFill>
                  <a:srgbClr val="FFFFFF"/>
                </a:solidFill>
                <a:latin typeface="Poppins Light"/>
                <a:ea typeface="Poppins Light"/>
                <a:cs typeface="Poppins Light"/>
                <a:sym typeface="Poppins Light"/>
              </a:rPr>
              <a:t> pour </a:t>
            </a:r>
            <a:r>
              <a:rPr lang="en-US" sz="3301" dirty="0" err="1">
                <a:solidFill>
                  <a:srgbClr val="FFFFFF"/>
                </a:solidFill>
                <a:latin typeface="Poppins Light"/>
                <a:ea typeface="Poppins Light"/>
                <a:cs typeface="Poppins Light"/>
                <a:sym typeface="Poppins Light"/>
              </a:rPr>
              <a:t>l'esprit</a:t>
            </a:r>
            <a:r>
              <a:rPr lang="en-US" sz="3301" dirty="0">
                <a:solidFill>
                  <a:srgbClr val="FFFFFF"/>
                </a:solidFill>
                <a:latin typeface="Poppins Light"/>
                <a:ea typeface="Poppins Light"/>
                <a:cs typeface="Poppins Light"/>
                <a:sym typeface="Poppins Light"/>
              </a:rPr>
              <a:t> </a:t>
            </a:r>
            <a:r>
              <a:rPr lang="en-US" sz="3301" dirty="0" err="1">
                <a:solidFill>
                  <a:srgbClr val="FFFFFF"/>
                </a:solidFill>
                <a:latin typeface="Poppins Light"/>
                <a:ea typeface="Poppins Light"/>
                <a:cs typeface="Poppins Light"/>
                <a:sym typeface="Poppins Light"/>
              </a:rPr>
              <a:t>autant</a:t>
            </a:r>
            <a:r>
              <a:rPr lang="en-US" sz="3301" dirty="0">
                <a:solidFill>
                  <a:srgbClr val="FFFFFF"/>
                </a:solidFill>
                <a:latin typeface="Poppins Light"/>
                <a:ea typeface="Poppins Light"/>
                <a:cs typeface="Poppins Light"/>
                <a:sym typeface="Poppins Light"/>
              </a:rPr>
              <a:t> que pour le palais.</a:t>
            </a:r>
          </a:p>
        </p:txBody>
      </p:sp>
      <p:sp>
        <p:nvSpPr>
          <p:cNvPr id="6" name="Freeform 6"/>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4"/>
            <a:stretch>
              <a:fillRect/>
            </a:stretch>
          </a:blipFill>
        </p:spPr>
        <p:txBody>
          <a:bodyPr/>
          <a:lstStyle/>
          <a:p>
            <a:endParaRPr lang="fr-FR"/>
          </a:p>
        </p:txBody>
      </p:sp>
      <p:sp>
        <p:nvSpPr>
          <p:cNvPr id="7" name="Freeform 7"/>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fr-FR"/>
          </a:p>
        </p:txBody>
      </p:sp>
      <p:sp>
        <p:nvSpPr>
          <p:cNvPr id="9" name="Freeform 9"/>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5"/>
            <a:stretch>
              <a:fillRect/>
            </a:stretch>
          </a:blipFill>
        </p:spPr>
        <p:txBody>
          <a:bodyPr/>
          <a:lstStyle/>
          <a:p>
            <a:endParaRPr lang="fr-F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rot="8620763">
            <a:off x="-429086" y="-676113"/>
            <a:ext cx="8987203" cy="4150026"/>
          </a:xfrm>
          <a:custGeom>
            <a:avLst/>
            <a:gdLst/>
            <a:ahLst/>
            <a:cxnLst/>
            <a:rect l="l" t="t" r="r" b="b"/>
            <a:pathLst>
              <a:path w="8987203" h="4150026">
                <a:moveTo>
                  <a:pt x="0" y="0"/>
                </a:moveTo>
                <a:lnTo>
                  <a:pt x="8987203" y="0"/>
                </a:lnTo>
                <a:lnTo>
                  <a:pt x="8987203" y="4150027"/>
                </a:lnTo>
                <a:lnTo>
                  <a:pt x="0" y="4150027"/>
                </a:lnTo>
                <a:lnTo>
                  <a:pt x="0" y="0"/>
                </a:lnTo>
                <a:close/>
              </a:path>
            </a:pathLst>
          </a:custGeom>
          <a:blipFill>
            <a:blip r:embed="rId2"/>
            <a:stretch>
              <a:fillRect/>
            </a:stretch>
          </a:blipFill>
        </p:spPr>
        <p:txBody>
          <a:bodyPr/>
          <a:lstStyle/>
          <a:p>
            <a:endParaRPr lang="fr-FR"/>
          </a:p>
        </p:txBody>
      </p:sp>
      <p:sp>
        <p:nvSpPr>
          <p:cNvPr id="3" name="Freeform 3"/>
          <p:cNvSpPr/>
          <p:nvPr/>
        </p:nvSpPr>
        <p:spPr>
          <a:xfrm>
            <a:off x="1692146" y="1213800"/>
            <a:ext cx="14684628" cy="7859399"/>
          </a:xfrm>
          <a:custGeom>
            <a:avLst/>
            <a:gdLst/>
            <a:ahLst/>
            <a:cxnLst/>
            <a:rect l="l" t="t" r="r" b="b"/>
            <a:pathLst>
              <a:path w="14684628" h="7859399">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t="-20258"/>
            </a:stretch>
          </a:blipFill>
        </p:spPr>
        <p:txBody>
          <a:bodyPr/>
          <a:lstStyle/>
          <a:p>
            <a:endParaRPr lang="fr-FR"/>
          </a:p>
        </p:txBody>
      </p:sp>
      <p:sp>
        <p:nvSpPr>
          <p:cNvPr id="4" name="Freeform 4"/>
          <p:cNvSpPr/>
          <p:nvPr/>
        </p:nvSpPr>
        <p:spPr>
          <a:xfrm>
            <a:off x="14950717" y="4257922"/>
            <a:ext cx="2965916" cy="6828198"/>
          </a:xfrm>
          <a:custGeom>
            <a:avLst/>
            <a:gdLst/>
            <a:ahLst/>
            <a:cxnLst/>
            <a:rect l="l" t="t" r="r" b="b"/>
            <a:pathLst>
              <a:path w="2965916" h="6828198">
                <a:moveTo>
                  <a:pt x="0" y="0"/>
                </a:moveTo>
                <a:lnTo>
                  <a:pt x="2965917" y="0"/>
                </a:lnTo>
                <a:lnTo>
                  <a:pt x="2965917" y="6828199"/>
                </a:lnTo>
                <a:lnTo>
                  <a:pt x="0" y="6828199"/>
                </a:lnTo>
                <a:lnTo>
                  <a:pt x="0" y="0"/>
                </a:lnTo>
                <a:close/>
              </a:path>
            </a:pathLst>
          </a:custGeom>
          <a:blipFill>
            <a:blip r:embed="rId5"/>
            <a:stretch>
              <a:fillRect/>
            </a:stretch>
          </a:blipFill>
        </p:spPr>
        <p:txBody>
          <a:bodyPr/>
          <a:lstStyle/>
          <a:p>
            <a:endParaRPr lang="fr-FR"/>
          </a:p>
        </p:txBody>
      </p:sp>
      <p:sp>
        <p:nvSpPr>
          <p:cNvPr id="5" name="Freeform 5"/>
          <p:cNvSpPr/>
          <p:nvPr/>
        </p:nvSpPr>
        <p:spPr>
          <a:xfrm>
            <a:off x="-107017" y="7672021"/>
            <a:ext cx="4171532" cy="3569725"/>
          </a:xfrm>
          <a:custGeom>
            <a:avLst/>
            <a:gdLst/>
            <a:ahLst/>
            <a:cxnLst/>
            <a:rect l="l" t="t" r="r" b="b"/>
            <a:pathLst>
              <a:path w="4171532" h="3569725">
                <a:moveTo>
                  <a:pt x="0" y="0"/>
                </a:moveTo>
                <a:lnTo>
                  <a:pt x="4171532" y="0"/>
                </a:lnTo>
                <a:lnTo>
                  <a:pt x="4171532" y="3569725"/>
                </a:lnTo>
                <a:lnTo>
                  <a:pt x="0" y="3569725"/>
                </a:lnTo>
                <a:lnTo>
                  <a:pt x="0" y="0"/>
                </a:lnTo>
                <a:close/>
              </a:path>
            </a:pathLst>
          </a:custGeom>
          <a:blipFill>
            <a:blip r:embed="rId6"/>
            <a:stretch>
              <a:fillRect/>
            </a:stretch>
          </a:blipFill>
        </p:spPr>
        <p:txBody>
          <a:bodyPr/>
          <a:lstStyle/>
          <a:p>
            <a:endParaRPr lang="fr-FR"/>
          </a:p>
        </p:txBody>
      </p:sp>
      <p:sp>
        <p:nvSpPr>
          <p:cNvPr id="6" name="TextBox 6"/>
          <p:cNvSpPr txBox="1"/>
          <p:nvPr/>
        </p:nvSpPr>
        <p:spPr>
          <a:xfrm>
            <a:off x="2286000" y="1667647"/>
            <a:ext cx="12664718" cy="2281715"/>
          </a:xfrm>
          <a:prstGeom prst="rect">
            <a:avLst/>
          </a:prstGeom>
        </p:spPr>
        <p:txBody>
          <a:bodyPr wrap="square" lIns="0" tIns="0" rIns="0" bIns="0" rtlCol="0" anchor="t">
            <a:spAutoFit/>
          </a:bodyPr>
          <a:lstStyle/>
          <a:p>
            <a:pPr marL="0" lvl="0" indent="0" algn="ctr">
              <a:lnSpc>
                <a:spcPts val="8435"/>
              </a:lnSpc>
              <a:spcBef>
                <a:spcPct val="0"/>
              </a:spcBef>
            </a:pPr>
            <a:r>
              <a:rPr lang="en-US" sz="11715" dirty="0">
                <a:solidFill>
                  <a:srgbClr val="6866E1"/>
                </a:solidFill>
                <a:latin typeface="Computer Says No"/>
                <a:ea typeface="Computer Says No"/>
                <a:cs typeface="Computer Says No"/>
                <a:sym typeface="Computer Says No"/>
              </a:rPr>
              <a:t>RÉSULTATS ET RÉALISATIONS</a:t>
            </a:r>
          </a:p>
        </p:txBody>
      </p:sp>
      <p:sp>
        <p:nvSpPr>
          <p:cNvPr id="7" name="TextBox 7"/>
          <p:cNvSpPr txBox="1"/>
          <p:nvPr/>
        </p:nvSpPr>
        <p:spPr>
          <a:xfrm>
            <a:off x="2492031" y="3495467"/>
            <a:ext cx="13303939" cy="5762833"/>
          </a:xfrm>
          <a:prstGeom prst="rect">
            <a:avLst/>
          </a:prstGeom>
        </p:spPr>
        <p:txBody>
          <a:bodyPr lIns="0" tIns="0" rIns="0" bIns="0" rtlCol="0" anchor="t">
            <a:spAutoFit/>
          </a:bodyPr>
          <a:lstStyle/>
          <a:p>
            <a:pPr marL="686954" lvl="1" indent="-343477" algn="l">
              <a:lnSpc>
                <a:spcPts val="5154"/>
              </a:lnSpc>
              <a:buFont typeface="Arial"/>
              <a:buChar char="•"/>
            </a:pPr>
            <a:r>
              <a:rPr lang="en-US" sz="3181">
                <a:solidFill>
                  <a:srgbClr val="FFFFFF"/>
                </a:solidFill>
                <a:latin typeface="Poppins Light"/>
                <a:ea typeface="Poppins Light"/>
                <a:cs typeface="Poppins Light"/>
                <a:sym typeface="Poppins Light"/>
              </a:rPr>
              <a:t>Multiprocessus : Permet d'exécuter plusieurs tâches en parallèle sur différents cœurs, idéal pour des calculs lourds et indépendants.</a:t>
            </a:r>
          </a:p>
          <a:p>
            <a:pPr marL="686954" lvl="1" indent="-343477" algn="l">
              <a:lnSpc>
                <a:spcPts val="5154"/>
              </a:lnSpc>
              <a:buFont typeface="Arial"/>
              <a:buChar char="•"/>
            </a:pPr>
            <a:r>
              <a:rPr lang="en-US" sz="3181">
                <a:solidFill>
                  <a:srgbClr val="FFFFFF"/>
                </a:solidFill>
                <a:latin typeface="Poppins Light"/>
                <a:ea typeface="Poppins Light"/>
                <a:cs typeface="Poppins Light"/>
                <a:sym typeface="Poppins Light"/>
              </a:rPr>
              <a:t>Multithreading : Optimise les temps de réponse en divisant les tâches en sous-processus légers, particulièrement performant pour les opérations I/O.</a:t>
            </a:r>
          </a:p>
          <a:p>
            <a:pPr marL="686954" lvl="1" indent="-343477" algn="l">
              <a:lnSpc>
                <a:spcPts val="5154"/>
              </a:lnSpc>
              <a:buFont typeface="Arial"/>
              <a:buChar char="•"/>
            </a:pPr>
            <a:r>
              <a:rPr lang="en-US" sz="3181">
                <a:solidFill>
                  <a:srgbClr val="FFFFFF"/>
                </a:solidFill>
                <a:latin typeface="Poppins Light"/>
                <a:ea typeface="Poppins Light"/>
                <a:cs typeface="Poppins Light"/>
                <a:sym typeface="Poppins Light"/>
              </a:rPr>
              <a:t>Résultats : Amélioration de l'efficacité, réduction des temps de traitement, et utilisation optimisée des ressources système.</a:t>
            </a:r>
          </a:p>
          <a:p>
            <a:pPr algn="l">
              <a:lnSpc>
                <a:spcPts val="4668"/>
              </a:lnSpc>
            </a:pPr>
            <a:endParaRPr lang="en-US" sz="3181">
              <a:solidFill>
                <a:srgbClr val="FFFFFF"/>
              </a:solidFill>
              <a:latin typeface="Poppins Light"/>
              <a:ea typeface="Poppins Light"/>
              <a:cs typeface="Poppins Light"/>
              <a:sym typeface="Poppins Light"/>
            </a:endParaRPr>
          </a:p>
        </p:txBody>
      </p:sp>
      <p:sp>
        <p:nvSpPr>
          <p:cNvPr id="8" name="Freeform 8"/>
          <p:cNvSpPr/>
          <p:nvPr/>
        </p:nvSpPr>
        <p:spPr>
          <a:xfrm>
            <a:off x="13941740" y="-4440594"/>
            <a:ext cx="8339294" cy="7136224"/>
          </a:xfrm>
          <a:custGeom>
            <a:avLst/>
            <a:gdLst/>
            <a:ahLst/>
            <a:cxnLst/>
            <a:rect l="l" t="t" r="r" b="b"/>
            <a:pathLst>
              <a:path w="8339294" h="7136224">
                <a:moveTo>
                  <a:pt x="0" y="0"/>
                </a:moveTo>
                <a:lnTo>
                  <a:pt x="8339295" y="0"/>
                </a:lnTo>
                <a:lnTo>
                  <a:pt x="8339295" y="7136224"/>
                </a:lnTo>
                <a:lnTo>
                  <a:pt x="0" y="7136224"/>
                </a:lnTo>
                <a:lnTo>
                  <a:pt x="0" y="0"/>
                </a:lnTo>
                <a:close/>
              </a:path>
            </a:pathLst>
          </a:custGeom>
          <a:blipFill>
            <a:blip r:embed="rId6"/>
            <a:stretch>
              <a:fillRect/>
            </a:stretch>
          </a:blipFill>
        </p:spPr>
        <p:txBody>
          <a:bodyPr/>
          <a:lstStyle/>
          <a:p>
            <a:endParaRPr lang="fr-F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AutoShape 2"/>
          <p:cNvSpPr/>
          <p:nvPr/>
        </p:nvSpPr>
        <p:spPr>
          <a:xfrm>
            <a:off x="5764344" y="5958420"/>
            <a:ext cx="0" cy="5145633"/>
          </a:xfrm>
          <a:prstGeom prst="line">
            <a:avLst/>
          </a:prstGeom>
          <a:ln w="38100" cap="flat">
            <a:solidFill>
              <a:srgbClr val="FFFFFF"/>
            </a:solidFill>
            <a:prstDash val="solid"/>
            <a:headEnd type="none" w="sm" len="sm"/>
            <a:tailEnd type="none" w="sm" len="sm"/>
          </a:ln>
        </p:spPr>
        <p:txBody>
          <a:bodyPr/>
          <a:lstStyle/>
          <a:p>
            <a:endParaRPr lang="fr-FR"/>
          </a:p>
        </p:txBody>
      </p:sp>
      <p:sp>
        <p:nvSpPr>
          <p:cNvPr id="3" name="AutoShape 3"/>
          <p:cNvSpPr/>
          <p:nvPr/>
        </p:nvSpPr>
        <p:spPr>
          <a:xfrm>
            <a:off x="5802444" y="-2572817"/>
            <a:ext cx="0" cy="5145633"/>
          </a:xfrm>
          <a:prstGeom prst="line">
            <a:avLst/>
          </a:prstGeom>
          <a:ln w="38100" cap="flat">
            <a:solidFill>
              <a:srgbClr val="FFFFFF"/>
            </a:solidFill>
            <a:prstDash val="solid"/>
            <a:headEnd type="none" w="sm" len="sm"/>
            <a:tailEnd type="none" w="sm" len="sm"/>
          </a:ln>
        </p:spPr>
        <p:txBody>
          <a:bodyPr/>
          <a:lstStyle/>
          <a:p>
            <a:endParaRPr lang="fr-FR"/>
          </a:p>
        </p:txBody>
      </p:sp>
      <p:sp>
        <p:nvSpPr>
          <p:cNvPr id="4" name="Freeform 4"/>
          <p:cNvSpPr/>
          <p:nvPr/>
        </p:nvSpPr>
        <p:spPr>
          <a:xfrm>
            <a:off x="10208092" y="-358876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fr-FR"/>
          </a:p>
        </p:txBody>
      </p:sp>
      <p:sp>
        <p:nvSpPr>
          <p:cNvPr id="5" name="Freeform 5"/>
          <p:cNvSpPr/>
          <p:nvPr/>
        </p:nvSpPr>
        <p:spPr>
          <a:xfrm>
            <a:off x="-1995996" y="550773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fr-FR"/>
          </a:p>
        </p:txBody>
      </p:sp>
      <p:sp>
        <p:nvSpPr>
          <p:cNvPr id="6" name="Freeform 6"/>
          <p:cNvSpPr/>
          <p:nvPr/>
        </p:nvSpPr>
        <p:spPr>
          <a:xfrm>
            <a:off x="9794333" y="2215105"/>
            <a:ext cx="8001878" cy="8071895"/>
          </a:xfrm>
          <a:custGeom>
            <a:avLst/>
            <a:gdLst/>
            <a:ahLst/>
            <a:cxnLst/>
            <a:rect l="l" t="t" r="r" b="b"/>
            <a:pathLst>
              <a:path w="8001878" h="8071895">
                <a:moveTo>
                  <a:pt x="0" y="0"/>
                </a:moveTo>
                <a:lnTo>
                  <a:pt x="8001878" y="0"/>
                </a:lnTo>
                <a:lnTo>
                  <a:pt x="8001878" y="8071895"/>
                </a:lnTo>
                <a:lnTo>
                  <a:pt x="0" y="8071895"/>
                </a:lnTo>
                <a:lnTo>
                  <a:pt x="0" y="0"/>
                </a:lnTo>
                <a:close/>
              </a:path>
            </a:pathLst>
          </a:custGeom>
          <a:blipFill>
            <a:blip r:embed="rId3"/>
            <a:stretch>
              <a:fillRect/>
            </a:stretch>
          </a:blipFill>
        </p:spPr>
        <p:txBody>
          <a:bodyPr/>
          <a:lstStyle/>
          <a:p>
            <a:endParaRPr lang="fr-FR"/>
          </a:p>
        </p:txBody>
      </p:sp>
      <p:sp>
        <p:nvSpPr>
          <p:cNvPr id="7" name="Freeform 7"/>
          <p:cNvSpPr/>
          <p:nvPr/>
        </p:nvSpPr>
        <p:spPr>
          <a:xfrm>
            <a:off x="-1995996" y="731781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txBody>
          <a:bodyPr/>
          <a:lstStyle/>
          <a:p>
            <a:endParaRPr lang="fr-FR"/>
          </a:p>
        </p:txBody>
      </p:sp>
      <p:sp>
        <p:nvSpPr>
          <p:cNvPr id="8" name="Freeform 8"/>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txBody>
          <a:bodyPr/>
          <a:lstStyle/>
          <a:p>
            <a:endParaRPr lang="fr-FR"/>
          </a:p>
        </p:txBody>
      </p:sp>
      <p:sp>
        <p:nvSpPr>
          <p:cNvPr id="9" name="TextBox 9"/>
          <p:cNvSpPr txBox="1"/>
          <p:nvPr/>
        </p:nvSpPr>
        <p:spPr>
          <a:xfrm>
            <a:off x="274623" y="602545"/>
            <a:ext cx="11992640" cy="9081910"/>
          </a:xfrm>
          <a:prstGeom prst="rect">
            <a:avLst/>
          </a:prstGeom>
        </p:spPr>
        <p:txBody>
          <a:bodyPr wrap="square" lIns="0" tIns="0" rIns="0" bIns="0" rtlCol="0" anchor="t">
            <a:spAutoFit/>
          </a:bodyPr>
          <a:lstStyle/>
          <a:p>
            <a:pPr marL="0" lvl="0" indent="0" algn="ctr">
              <a:lnSpc>
                <a:spcPts val="24101"/>
              </a:lnSpc>
            </a:pPr>
            <a:r>
              <a:rPr lang="en-US" sz="17215" dirty="0">
                <a:solidFill>
                  <a:schemeClr val="bg1"/>
                </a:solidFill>
                <a:latin typeface="Computer Says No"/>
                <a:ea typeface="Computer Says No"/>
                <a:cs typeface="Computer Says No"/>
                <a:sym typeface="Computer Says No"/>
              </a:rPr>
              <a:t>MERCI POUR VOTRE ATTENTION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96678" y="1290997"/>
            <a:ext cx="5726139" cy="2500874"/>
          </a:xfrm>
          <a:custGeom>
            <a:avLst/>
            <a:gdLst/>
            <a:ahLst/>
            <a:cxnLst/>
            <a:rect l="l" t="t" r="r" b="b"/>
            <a:pathLst>
              <a:path w="5726139" h="2500874">
                <a:moveTo>
                  <a:pt x="0" y="0"/>
                </a:moveTo>
                <a:lnTo>
                  <a:pt x="5726138" y="0"/>
                </a:lnTo>
                <a:lnTo>
                  <a:pt x="5726138" y="2500874"/>
                </a:lnTo>
                <a:lnTo>
                  <a:pt x="0" y="2500874"/>
                </a:lnTo>
                <a:lnTo>
                  <a:pt x="0" y="0"/>
                </a:lnTo>
                <a:close/>
              </a:path>
            </a:pathLst>
          </a:custGeom>
          <a:blipFill>
            <a:blip r:embed="rId2"/>
            <a:stretch>
              <a:fillRect/>
            </a:stretch>
          </a:blipFill>
        </p:spPr>
        <p:txBody>
          <a:bodyPr/>
          <a:lstStyle/>
          <a:p>
            <a:endParaRPr lang="fr-FR"/>
          </a:p>
        </p:txBody>
      </p:sp>
      <p:sp>
        <p:nvSpPr>
          <p:cNvPr id="3" name="AutoShape 3"/>
          <p:cNvSpPr/>
          <p:nvPr/>
        </p:nvSpPr>
        <p:spPr>
          <a:xfrm flipH="1" flipV="1">
            <a:off x="17259300" y="1028700"/>
            <a:ext cx="0" cy="5786479"/>
          </a:xfrm>
          <a:prstGeom prst="line">
            <a:avLst/>
          </a:prstGeom>
          <a:ln w="38100" cap="flat">
            <a:solidFill>
              <a:srgbClr val="FFFFFF"/>
            </a:solidFill>
            <a:prstDash val="solid"/>
            <a:headEnd type="none" w="sm" len="sm"/>
            <a:tailEnd type="none" w="sm" len="sm"/>
          </a:ln>
        </p:spPr>
        <p:txBody>
          <a:bodyPr/>
          <a:lstStyle/>
          <a:p>
            <a:endParaRPr lang="fr-FR"/>
          </a:p>
        </p:txBody>
      </p:sp>
      <p:grpSp>
        <p:nvGrpSpPr>
          <p:cNvPr id="4" name="Group 4"/>
          <p:cNvGrpSpPr/>
          <p:nvPr/>
        </p:nvGrpSpPr>
        <p:grpSpPr>
          <a:xfrm>
            <a:off x="1028700" y="4234201"/>
            <a:ext cx="9897232" cy="5006268"/>
            <a:chOff x="0" y="0"/>
            <a:chExt cx="13196309" cy="6675023"/>
          </a:xfrm>
        </p:grpSpPr>
        <p:sp>
          <p:nvSpPr>
            <p:cNvPr id="5" name="AutoShape 5"/>
            <p:cNvSpPr/>
            <p:nvPr/>
          </p:nvSpPr>
          <p:spPr>
            <a:xfrm flipV="1">
              <a:off x="25400" y="0"/>
              <a:ext cx="0" cy="6675023"/>
            </a:xfrm>
            <a:prstGeom prst="line">
              <a:avLst/>
            </a:prstGeom>
            <a:ln w="50800" cap="flat">
              <a:solidFill>
                <a:srgbClr val="FFFFFF"/>
              </a:solidFill>
              <a:prstDash val="solid"/>
              <a:headEnd type="none" w="sm" len="sm"/>
              <a:tailEnd type="none" w="sm" len="sm"/>
            </a:ln>
          </p:spPr>
          <p:txBody>
            <a:bodyPr/>
            <a:lstStyle/>
            <a:p>
              <a:endParaRPr lang="fr-FR"/>
            </a:p>
          </p:txBody>
        </p:sp>
        <p:sp>
          <p:nvSpPr>
            <p:cNvPr id="6" name="AutoShape 6"/>
            <p:cNvSpPr/>
            <p:nvPr/>
          </p:nvSpPr>
          <p:spPr>
            <a:xfrm>
              <a:off x="0" y="6649623"/>
              <a:ext cx="13196309" cy="0"/>
            </a:xfrm>
            <a:prstGeom prst="line">
              <a:avLst/>
            </a:prstGeom>
            <a:ln w="50800" cap="flat">
              <a:solidFill>
                <a:srgbClr val="FFFFFF"/>
              </a:solidFill>
              <a:prstDash val="solid"/>
              <a:headEnd type="none" w="sm" len="sm"/>
              <a:tailEnd type="none" w="sm" len="sm"/>
            </a:ln>
          </p:spPr>
          <p:txBody>
            <a:bodyPr/>
            <a:lstStyle/>
            <a:p>
              <a:endParaRPr lang="fr-FR"/>
            </a:p>
          </p:txBody>
        </p:sp>
      </p:grpSp>
      <p:sp>
        <p:nvSpPr>
          <p:cNvPr id="7" name="Freeform 7"/>
          <p:cNvSpPr/>
          <p:nvPr/>
        </p:nvSpPr>
        <p:spPr>
          <a:xfrm>
            <a:off x="10925932" y="5660310"/>
            <a:ext cx="6819964" cy="5836080"/>
          </a:xfrm>
          <a:custGeom>
            <a:avLst/>
            <a:gdLst/>
            <a:ahLst/>
            <a:cxnLst/>
            <a:rect l="l" t="t" r="r" b="b"/>
            <a:pathLst>
              <a:path w="6819964" h="5836080">
                <a:moveTo>
                  <a:pt x="0" y="0"/>
                </a:moveTo>
                <a:lnTo>
                  <a:pt x="6819964" y="0"/>
                </a:lnTo>
                <a:lnTo>
                  <a:pt x="6819964" y="5836081"/>
                </a:lnTo>
                <a:lnTo>
                  <a:pt x="0" y="5836081"/>
                </a:lnTo>
                <a:lnTo>
                  <a:pt x="0" y="0"/>
                </a:lnTo>
                <a:close/>
              </a:path>
            </a:pathLst>
          </a:custGeom>
          <a:blipFill>
            <a:blip r:embed="rId3"/>
            <a:stretch>
              <a:fillRect/>
            </a:stretch>
          </a:blipFill>
        </p:spPr>
        <p:txBody>
          <a:bodyPr/>
          <a:lstStyle/>
          <a:p>
            <a:endParaRPr lang="fr-FR"/>
          </a:p>
        </p:txBody>
      </p:sp>
      <p:sp>
        <p:nvSpPr>
          <p:cNvPr id="8" name="TextBox 8"/>
          <p:cNvSpPr txBox="1"/>
          <p:nvPr/>
        </p:nvSpPr>
        <p:spPr>
          <a:xfrm>
            <a:off x="4829459" y="1833923"/>
            <a:ext cx="8048337" cy="1230786"/>
          </a:xfrm>
          <a:prstGeom prst="rect">
            <a:avLst/>
          </a:prstGeom>
        </p:spPr>
        <p:txBody>
          <a:bodyPr wrap="square" lIns="0" tIns="0" rIns="0" bIns="0" rtlCol="0" anchor="t">
            <a:spAutoFit/>
          </a:bodyPr>
          <a:lstStyle/>
          <a:p>
            <a:pPr marL="0" lvl="0" indent="0" algn="ctr">
              <a:lnSpc>
                <a:spcPts val="8583"/>
              </a:lnSpc>
              <a:spcBef>
                <a:spcPct val="0"/>
              </a:spcBef>
            </a:pPr>
            <a:r>
              <a:rPr lang="en-US" sz="11922" dirty="0">
                <a:solidFill>
                  <a:srgbClr val="6866E1"/>
                </a:solidFill>
                <a:latin typeface="Computer Says No"/>
                <a:ea typeface="Computer Says No"/>
                <a:cs typeface="Computer Says No"/>
                <a:sym typeface="Computer Says No"/>
              </a:rPr>
              <a:t>SOMMAIRE</a:t>
            </a:r>
          </a:p>
        </p:txBody>
      </p:sp>
      <p:sp>
        <p:nvSpPr>
          <p:cNvPr id="9" name="TextBox 9"/>
          <p:cNvSpPr txBox="1"/>
          <p:nvPr/>
        </p:nvSpPr>
        <p:spPr>
          <a:xfrm>
            <a:off x="3006887" y="4342065"/>
            <a:ext cx="6125528" cy="3808459"/>
          </a:xfrm>
          <a:prstGeom prst="rect">
            <a:avLst/>
          </a:prstGeom>
        </p:spPr>
        <p:txBody>
          <a:bodyPr lIns="0" tIns="0" rIns="0" bIns="0" rtlCol="0" anchor="t">
            <a:spAutoFit/>
          </a:bodyPr>
          <a:lstStyle/>
          <a:p>
            <a:pPr marL="660796" lvl="1" indent="-330398" algn="l">
              <a:lnSpc>
                <a:spcPts val="4284"/>
              </a:lnSpc>
              <a:buFont typeface="Arial"/>
              <a:buChar char="•"/>
            </a:pPr>
            <a:r>
              <a:rPr lang="en-US" sz="3060">
                <a:solidFill>
                  <a:srgbClr val="FFFFFF"/>
                </a:solidFill>
                <a:latin typeface="Poppins Light"/>
                <a:ea typeface="Poppins Light"/>
                <a:cs typeface="Poppins Light"/>
                <a:sym typeface="Poppins Light"/>
              </a:rPr>
              <a:t>Introduction</a:t>
            </a:r>
          </a:p>
          <a:p>
            <a:pPr marL="660796" lvl="1" indent="-330398" algn="l">
              <a:lnSpc>
                <a:spcPts val="4284"/>
              </a:lnSpc>
              <a:buFont typeface="Arial"/>
              <a:buChar char="•"/>
            </a:pPr>
            <a:r>
              <a:rPr lang="en-US" sz="3060">
                <a:solidFill>
                  <a:srgbClr val="FFFFFF"/>
                </a:solidFill>
                <a:latin typeface="Poppins Light"/>
                <a:ea typeface="Poppins Light"/>
                <a:cs typeface="Poppins Light"/>
                <a:sym typeface="Poppins Light"/>
              </a:rPr>
              <a:t>Project Objectives</a:t>
            </a:r>
          </a:p>
          <a:p>
            <a:pPr marL="660796" lvl="1" indent="-330398" algn="l">
              <a:lnSpc>
                <a:spcPts val="4284"/>
              </a:lnSpc>
              <a:buFont typeface="Arial"/>
              <a:buChar char="•"/>
            </a:pPr>
            <a:r>
              <a:rPr lang="en-US" sz="3060">
                <a:solidFill>
                  <a:srgbClr val="FFFFFF"/>
                </a:solidFill>
                <a:latin typeface="Poppins Light"/>
                <a:ea typeface="Poppins Light"/>
                <a:cs typeface="Poppins Light"/>
                <a:sym typeface="Poppins Light"/>
              </a:rPr>
              <a:t> Project Scope</a:t>
            </a:r>
          </a:p>
          <a:p>
            <a:pPr marL="660796" lvl="1" indent="-330398" algn="l">
              <a:lnSpc>
                <a:spcPts val="4284"/>
              </a:lnSpc>
              <a:buFont typeface="Arial"/>
              <a:buChar char="•"/>
            </a:pPr>
            <a:r>
              <a:rPr lang="en-US" sz="3060">
                <a:solidFill>
                  <a:srgbClr val="FFFFFF"/>
                </a:solidFill>
                <a:latin typeface="Poppins Light"/>
                <a:ea typeface="Poppins Light"/>
                <a:cs typeface="Poppins Light"/>
                <a:sym typeface="Poppins Light"/>
              </a:rPr>
              <a:t>Methodology</a:t>
            </a:r>
          </a:p>
          <a:p>
            <a:pPr marL="660796" lvl="1" indent="-330398" algn="l">
              <a:lnSpc>
                <a:spcPts val="4284"/>
              </a:lnSpc>
              <a:buFont typeface="Arial"/>
              <a:buChar char="•"/>
            </a:pPr>
            <a:r>
              <a:rPr lang="en-US" sz="3060">
                <a:solidFill>
                  <a:srgbClr val="FFFFFF"/>
                </a:solidFill>
                <a:latin typeface="Poppins Light"/>
                <a:ea typeface="Poppins Light"/>
                <a:cs typeface="Poppins Light"/>
                <a:sym typeface="Poppins Light"/>
              </a:rPr>
              <a:t>Technical Architecture</a:t>
            </a:r>
          </a:p>
          <a:p>
            <a:pPr marL="660796" lvl="1" indent="-330398" algn="l">
              <a:lnSpc>
                <a:spcPts val="4284"/>
              </a:lnSpc>
              <a:buFont typeface="Arial"/>
              <a:buChar char="•"/>
            </a:pPr>
            <a:r>
              <a:rPr lang="en-US" sz="3060">
                <a:solidFill>
                  <a:srgbClr val="FFFFFF"/>
                </a:solidFill>
                <a:latin typeface="Poppins Light"/>
                <a:ea typeface="Poppins Light"/>
                <a:cs typeface="Poppins Light"/>
                <a:sym typeface="Poppins Light"/>
              </a:rPr>
              <a:t>Results and Achievements</a:t>
            </a:r>
          </a:p>
          <a:p>
            <a:pPr marL="660796" lvl="1" indent="-330398" algn="l">
              <a:lnSpc>
                <a:spcPts val="4284"/>
              </a:lnSpc>
              <a:buFont typeface="Arial"/>
              <a:buChar char="•"/>
            </a:pPr>
            <a:r>
              <a:rPr lang="en-US" sz="3060">
                <a:solidFill>
                  <a:srgbClr val="FFFFFF"/>
                </a:solidFill>
                <a:latin typeface="Poppins Light"/>
                <a:ea typeface="Poppins Light"/>
                <a:cs typeface="Poppins Light"/>
                <a:sym typeface="Poppins Light"/>
              </a:rPr>
              <a:t>Conclusion</a:t>
            </a:r>
          </a:p>
        </p:txBody>
      </p:sp>
      <p:sp>
        <p:nvSpPr>
          <p:cNvPr id="10" name="TextBox 10"/>
          <p:cNvSpPr txBox="1"/>
          <p:nvPr/>
        </p:nvSpPr>
        <p:spPr>
          <a:xfrm>
            <a:off x="9815392" y="4342065"/>
            <a:ext cx="738209" cy="3808459"/>
          </a:xfrm>
          <a:prstGeom prst="rect">
            <a:avLst/>
          </a:prstGeom>
        </p:spPr>
        <p:txBody>
          <a:bodyPr lIns="0" tIns="0" rIns="0" bIns="0" rtlCol="0" anchor="t">
            <a:spAutoFit/>
          </a:bodyPr>
          <a:lstStyle/>
          <a:p>
            <a:pPr algn="r">
              <a:lnSpc>
                <a:spcPts val="4284"/>
              </a:lnSpc>
            </a:pPr>
            <a:r>
              <a:rPr lang="en-US" sz="3060">
                <a:solidFill>
                  <a:srgbClr val="FFFFFF"/>
                </a:solidFill>
                <a:latin typeface="Poppins"/>
                <a:ea typeface="Poppins"/>
                <a:cs typeface="Poppins"/>
                <a:sym typeface="Poppins"/>
              </a:rPr>
              <a:t>01</a:t>
            </a:r>
          </a:p>
          <a:p>
            <a:pPr algn="r">
              <a:lnSpc>
                <a:spcPts val="4284"/>
              </a:lnSpc>
            </a:pPr>
            <a:r>
              <a:rPr lang="en-US" sz="3060">
                <a:solidFill>
                  <a:srgbClr val="FFFFFF"/>
                </a:solidFill>
                <a:latin typeface="Poppins"/>
                <a:ea typeface="Poppins"/>
                <a:cs typeface="Poppins"/>
                <a:sym typeface="Poppins"/>
              </a:rPr>
              <a:t>02</a:t>
            </a:r>
          </a:p>
          <a:p>
            <a:pPr algn="r">
              <a:lnSpc>
                <a:spcPts val="4284"/>
              </a:lnSpc>
            </a:pPr>
            <a:r>
              <a:rPr lang="en-US" sz="3060">
                <a:solidFill>
                  <a:srgbClr val="FFFFFF"/>
                </a:solidFill>
                <a:latin typeface="Poppins"/>
                <a:ea typeface="Poppins"/>
                <a:cs typeface="Poppins"/>
                <a:sym typeface="Poppins"/>
              </a:rPr>
              <a:t>03</a:t>
            </a:r>
          </a:p>
          <a:p>
            <a:pPr algn="r">
              <a:lnSpc>
                <a:spcPts val="4284"/>
              </a:lnSpc>
            </a:pPr>
            <a:r>
              <a:rPr lang="en-US" sz="3060">
                <a:solidFill>
                  <a:srgbClr val="FFFFFF"/>
                </a:solidFill>
                <a:latin typeface="Poppins"/>
                <a:ea typeface="Poppins"/>
                <a:cs typeface="Poppins"/>
                <a:sym typeface="Poppins"/>
              </a:rPr>
              <a:t>04</a:t>
            </a:r>
          </a:p>
          <a:p>
            <a:pPr algn="r">
              <a:lnSpc>
                <a:spcPts val="4284"/>
              </a:lnSpc>
            </a:pPr>
            <a:r>
              <a:rPr lang="en-US" sz="3060">
                <a:solidFill>
                  <a:srgbClr val="FFFFFF"/>
                </a:solidFill>
                <a:latin typeface="Poppins"/>
                <a:ea typeface="Poppins"/>
                <a:cs typeface="Poppins"/>
                <a:sym typeface="Poppins"/>
              </a:rPr>
              <a:t>05</a:t>
            </a:r>
          </a:p>
          <a:p>
            <a:pPr algn="r">
              <a:lnSpc>
                <a:spcPts val="4284"/>
              </a:lnSpc>
            </a:pPr>
            <a:r>
              <a:rPr lang="en-US" sz="3060">
                <a:solidFill>
                  <a:srgbClr val="FFFFFF"/>
                </a:solidFill>
                <a:latin typeface="Poppins"/>
                <a:ea typeface="Poppins"/>
                <a:cs typeface="Poppins"/>
                <a:sym typeface="Poppins"/>
              </a:rPr>
              <a:t>06</a:t>
            </a:r>
          </a:p>
          <a:p>
            <a:pPr algn="r">
              <a:lnSpc>
                <a:spcPts val="4284"/>
              </a:lnSpc>
            </a:pPr>
            <a:r>
              <a:rPr lang="en-US" sz="3060">
                <a:solidFill>
                  <a:srgbClr val="FFFFFF"/>
                </a:solidFill>
                <a:latin typeface="Poppins"/>
                <a:ea typeface="Poppins"/>
                <a:cs typeface="Poppins"/>
                <a:sym typeface="Poppins"/>
              </a:rPr>
              <a:t>07</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fr-FR"/>
          </a:p>
        </p:txBody>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fr-FR"/>
          </a:p>
        </p:txBody>
      </p:sp>
      <p:sp>
        <p:nvSpPr>
          <p:cNvPr id="4" name="Freeform 4"/>
          <p:cNvSpPr/>
          <p:nvPr/>
        </p:nvSpPr>
        <p:spPr>
          <a:xfrm>
            <a:off x="-5811039" y="463618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fr-FR"/>
          </a:p>
        </p:txBody>
      </p:sp>
      <p:sp>
        <p:nvSpPr>
          <p:cNvPr id="5" name="AutoShape 5"/>
          <p:cNvSpPr/>
          <p:nvPr/>
        </p:nvSpPr>
        <p:spPr>
          <a:xfrm>
            <a:off x="10052511" y="4521389"/>
            <a:ext cx="3920761" cy="90979"/>
          </a:xfrm>
          <a:prstGeom prst="line">
            <a:avLst/>
          </a:prstGeom>
          <a:ln w="47625" cap="rnd">
            <a:solidFill>
              <a:srgbClr val="5CE5F8"/>
            </a:solidFill>
            <a:prstDash val="sysDot"/>
            <a:headEnd type="none" w="sm" len="sm"/>
            <a:tailEnd type="none" w="sm" len="sm"/>
          </a:ln>
        </p:spPr>
        <p:txBody>
          <a:bodyPr/>
          <a:lstStyle/>
          <a:p>
            <a:endParaRPr lang="fr-FR"/>
          </a:p>
        </p:txBody>
      </p:sp>
      <p:sp>
        <p:nvSpPr>
          <p:cNvPr id="6" name="AutoShape 6"/>
          <p:cNvSpPr/>
          <p:nvPr/>
        </p:nvSpPr>
        <p:spPr>
          <a:xfrm flipV="1">
            <a:off x="4675646" y="4521389"/>
            <a:ext cx="3263536" cy="23812"/>
          </a:xfrm>
          <a:prstGeom prst="line">
            <a:avLst/>
          </a:prstGeom>
          <a:ln w="47625" cap="rnd">
            <a:solidFill>
              <a:srgbClr val="5CE5F8"/>
            </a:solidFill>
            <a:prstDash val="sysDot"/>
            <a:headEnd type="none" w="sm" len="sm"/>
            <a:tailEnd type="none" w="sm" len="sm"/>
          </a:ln>
        </p:spPr>
        <p:txBody>
          <a:bodyPr/>
          <a:lstStyle/>
          <a:p>
            <a:endParaRPr lang="fr-FR"/>
          </a:p>
        </p:txBody>
      </p:sp>
      <p:grpSp>
        <p:nvGrpSpPr>
          <p:cNvPr id="7" name="Group 7"/>
          <p:cNvGrpSpPr/>
          <p:nvPr/>
        </p:nvGrpSpPr>
        <p:grpSpPr>
          <a:xfrm>
            <a:off x="1868010" y="3030304"/>
            <a:ext cx="2843540" cy="2843529"/>
            <a:chOff x="0" y="0"/>
            <a:chExt cx="6350000" cy="6349975"/>
          </a:xfrm>
        </p:grpSpPr>
        <p:sp>
          <p:nvSpPr>
            <p:cNvPr id="8" name="Freeform 8"/>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257" r="-257"/>
              </a:stretch>
            </a:blipFill>
          </p:spPr>
          <p:txBody>
            <a:bodyPr/>
            <a:lstStyle/>
            <a:p>
              <a:endParaRPr lang="fr-FR"/>
            </a:p>
          </p:txBody>
        </p:sp>
      </p:grpSp>
      <p:grpSp>
        <p:nvGrpSpPr>
          <p:cNvPr id="9" name="Group 9"/>
          <p:cNvGrpSpPr/>
          <p:nvPr/>
        </p:nvGrpSpPr>
        <p:grpSpPr>
          <a:xfrm>
            <a:off x="7574076" y="3099624"/>
            <a:ext cx="2843540" cy="2843529"/>
            <a:chOff x="0" y="0"/>
            <a:chExt cx="6350000" cy="6349975"/>
          </a:xfrm>
        </p:grpSpPr>
        <p:sp>
          <p:nvSpPr>
            <p:cNvPr id="10" name="Freeform 10"/>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5"/>
              <a:stretch>
                <a:fillRect t="-1514" b="-50770"/>
              </a:stretch>
            </a:blipFill>
          </p:spPr>
          <p:txBody>
            <a:bodyPr/>
            <a:lstStyle/>
            <a:p>
              <a:endParaRPr lang="fr-FR"/>
            </a:p>
          </p:txBody>
        </p:sp>
      </p:grpSp>
      <p:grpSp>
        <p:nvGrpSpPr>
          <p:cNvPr id="11" name="Group 11"/>
          <p:cNvGrpSpPr/>
          <p:nvPr/>
        </p:nvGrpSpPr>
        <p:grpSpPr>
          <a:xfrm>
            <a:off x="13710224" y="3030304"/>
            <a:ext cx="2843540" cy="2843529"/>
            <a:chOff x="0" y="0"/>
            <a:chExt cx="6350000" cy="6349975"/>
          </a:xfrm>
        </p:grpSpPr>
        <p:sp>
          <p:nvSpPr>
            <p:cNvPr id="12" name="Freeform 12"/>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6"/>
              <a:stretch>
                <a:fillRect t="-4545" b="-4545"/>
              </a:stretch>
            </a:blipFill>
          </p:spPr>
          <p:txBody>
            <a:bodyPr/>
            <a:lstStyle/>
            <a:p>
              <a:endParaRPr lang="fr-FR"/>
            </a:p>
          </p:txBody>
        </p:sp>
      </p:grpSp>
      <p:sp>
        <p:nvSpPr>
          <p:cNvPr id="13" name="TextBox 13"/>
          <p:cNvSpPr txBox="1"/>
          <p:nvPr/>
        </p:nvSpPr>
        <p:spPr>
          <a:xfrm>
            <a:off x="3733800" y="1028700"/>
            <a:ext cx="10215539" cy="2089867"/>
          </a:xfrm>
          <a:prstGeom prst="rect">
            <a:avLst/>
          </a:prstGeom>
        </p:spPr>
        <p:txBody>
          <a:bodyPr wrap="square" lIns="0" tIns="0" rIns="0" bIns="0" rtlCol="0" anchor="t">
            <a:spAutoFit/>
          </a:bodyPr>
          <a:lstStyle/>
          <a:p>
            <a:pPr marL="0" lvl="0" indent="0" algn="ctr">
              <a:lnSpc>
                <a:spcPts val="7693"/>
              </a:lnSpc>
              <a:spcBef>
                <a:spcPct val="0"/>
              </a:spcBef>
            </a:pPr>
            <a:r>
              <a:rPr lang="en-US" sz="10686" dirty="0">
                <a:solidFill>
                  <a:srgbClr val="6866E1"/>
                </a:solidFill>
                <a:latin typeface="Computer Says No"/>
                <a:ea typeface="Computer Says No"/>
                <a:cs typeface="Computer Says No"/>
                <a:sym typeface="Computer Says No"/>
              </a:rPr>
              <a:t>QUI SOMMES NOUS ?</a:t>
            </a:r>
          </a:p>
        </p:txBody>
      </p:sp>
      <p:sp>
        <p:nvSpPr>
          <p:cNvPr id="14" name="TextBox 14"/>
          <p:cNvSpPr txBox="1"/>
          <p:nvPr/>
        </p:nvSpPr>
        <p:spPr>
          <a:xfrm>
            <a:off x="1615231" y="6394969"/>
            <a:ext cx="3349099" cy="625932"/>
          </a:xfrm>
          <a:prstGeom prst="rect">
            <a:avLst/>
          </a:prstGeom>
        </p:spPr>
        <p:txBody>
          <a:bodyPr lIns="0" tIns="0" rIns="0" bIns="0" rtlCol="0" anchor="t">
            <a:spAutoFit/>
          </a:bodyPr>
          <a:lstStyle/>
          <a:p>
            <a:pPr algn="ctr">
              <a:lnSpc>
                <a:spcPts val="5000"/>
              </a:lnSpc>
            </a:pPr>
            <a:r>
              <a:rPr lang="en-US" sz="3086">
                <a:solidFill>
                  <a:srgbClr val="FFFFFF"/>
                </a:solidFill>
                <a:latin typeface="Poppins Light"/>
                <a:ea typeface="Poppins Light"/>
                <a:cs typeface="Poppins Light"/>
                <a:sym typeface="Poppins Light"/>
              </a:rPr>
              <a:t>Khalil Brichni</a:t>
            </a:r>
          </a:p>
        </p:txBody>
      </p:sp>
      <p:sp>
        <p:nvSpPr>
          <p:cNvPr id="15" name="TextBox 15"/>
          <p:cNvSpPr txBox="1"/>
          <p:nvPr/>
        </p:nvSpPr>
        <p:spPr>
          <a:xfrm>
            <a:off x="7015611" y="6394969"/>
            <a:ext cx="3960471" cy="625932"/>
          </a:xfrm>
          <a:prstGeom prst="rect">
            <a:avLst/>
          </a:prstGeom>
        </p:spPr>
        <p:txBody>
          <a:bodyPr lIns="0" tIns="0" rIns="0" bIns="0" rtlCol="0" anchor="t">
            <a:spAutoFit/>
          </a:bodyPr>
          <a:lstStyle/>
          <a:p>
            <a:pPr algn="ctr">
              <a:lnSpc>
                <a:spcPts val="5000"/>
              </a:lnSpc>
            </a:pPr>
            <a:r>
              <a:rPr lang="en-US" sz="3086">
                <a:solidFill>
                  <a:srgbClr val="FFFFFF"/>
                </a:solidFill>
                <a:latin typeface="Poppins Light"/>
                <a:ea typeface="Poppins Light"/>
                <a:cs typeface="Poppins Light"/>
                <a:sym typeface="Poppins Light"/>
              </a:rPr>
              <a:t>Youssef Lamouchi</a:t>
            </a:r>
          </a:p>
        </p:txBody>
      </p:sp>
      <p:sp>
        <p:nvSpPr>
          <p:cNvPr id="16" name="TextBox 16"/>
          <p:cNvSpPr txBox="1"/>
          <p:nvPr/>
        </p:nvSpPr>
        <p:spPr>
          <a:xfrm>
            <a:off x="12633421" y="6394969"/>
            <a:ext cx="4997146" cy="625932"/>
          </a:xfrm>
          <a:prstGeom prst="rect">
            <a:avLst/>
          </a:prstGeom>
        </p:spPr>
        <p:txBody>
          <a:bodyPr lIns="0" tIns="0" rIns="0" bIns="0" rtlCol="0" anchor="t">
            <a:spAutoFit/>
          </a:bodyPr>
          <a:lstStyle/>
          <a:p>
            <a:pPr algn="ctr">
              <a:lnSpc>
                <a:spcPts val="5000"/>
              </a:lnSpc>
            </a:pPr>
            <a:r>
              <a:rPr lang="en-US" sz="3086">
                <a:solidFill>
                  <a:srgbClr val="FFFFFF"/>
                </a:solidFill>
                <a:latin typeface="Poppins Light"/>
                <a:ea typeface="Poppins Light"/>
                <a:cs typeface="Poppins Light"/>
                <a:sym typeface="Poppins Light"/>
              </a:rPr>
              <a:t>Mohamed Hazem Hendi</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707851" y="1222001"/>
            <a:ext cx="8551449" cy="6896330"/>
          </a:xfrm>
          <a:custGeom>
            <a:avLst/>
            <a:gdLst/>
            <a:ahLst/>
            <a:cxnLst/>
            <a:rect l="l" t="t" r="r" b="b"/>
            <a:pathLst>
              <a:path w="8551449" h="6896330">
                <a:moveTo>
                  <a:pt x="0" y="0"/>
                </a:moveTo>
                <a:lnTo>
                  <a:pt x="8551449" y="0"/>
                </a:lnTo>
                <a:lnTo>
                  <a:pt x="8551449" y="6896330"/>
                </a:lnTo>
                <a:lnTo>
                  <a:pt x="0" y="6896330"/>
                </a:lnTo>
                <a:lnTo>
                  <a:pt x="0" y="0"/>
                </a:lnTo>
                <a:close/>
              </a:path>
            </a:pathLst>
          </a:custGeom>
          <a:blipFill>
            <a:blip r:embed="rId2"/>
            <a:stretch>
              <a:fillRect/>
            </a:stretch>
          </a:blipFill>
        </p:spPr>
        <p:txBody>
          <a:bodyPr/>
          <a:lstStyle/>
          <a:p>
            <a:endParaRPr lang="fr-FR"/>
          </a:p>
        </p:txBody>
      </p:sp>
      <p:sp>
        <p:nvSpPr>
          <p:cNvPr id="3" name="TextBox 3"/>
          <p:cNvSpPr txBox="1"/>
          <p:nvPr/>
        </p:nvSpPr>
        <p:spPr>
          <a:xfrm>
            <a:off x="408971" y="1726300"/>
            <a:ext cx="8194710" cy="1319592"/>
          </a:xfrm>
          <a:prstGeom prst="rect">
            <a:avLst/>
          </a:prstGeom>
        </p:spPr>
        <p:txBody>
          <a:bodyPr wrap="square" lIns="0" tIns="0" rIns="0" bIns="0" rtlCol="0" anchor="t">
            <a:spAutoFit/>
          </a:bodyPr>
          <a:lstStyle/>
          <a:p>
            <a:pPr marL="0" lvl="0" indent="0" algn="ctr">
              <a:lnSpc>
                <a:spcPts val="10150"/>
              </a:lnSpc>
              <a:spcBef>
                <a:spcPct val="0"/>
              </a:spcBef>
            </a:pPr>
            <a:r>
              <a:rPr lang="en-US" sz="10000" dirty="0">
                <a:solidFill>
                  <a:srgbClr val="6866E1"/>
                </a:solidFill>
                <a:latin typeface="Computer Says No"/>
                <a:ea typeface="Computer Says No"/>
                <a:cs typeface="Computer Says No"/>
                <a:sym typeface="Computer Says No"/>
              </a:rPr>
              <a:t>INTRODUCTION</a:t>
            </a:r>
          </a:p>
        </p:txBody>
      </p:sp>
      <p:sp>
        <p:nvSpPr>
          <p:cNvPr id="4" name="TextBox 4"/>
          <p:cNvSpPr txBox="1"/>
          <p:nvPr/>
        </p:nvSpPr>
        <p:spPr>
          <a:xfrm>
            <a:off x="1578720" y="3705710"/>
            <a:ext cx="6920791" cy="5487336"/>
          </a:xfrm>
          <a:prstGeom prst="rect">
            <a:avLst/>
          </a:prstGeom>
        </p:spPr>
        <p:txBody>
          <a:bodyPr lIns="0" tIns="0" rIns="0" bIns="0" rtlCol="0" anchor="t">
            <a:spAutoFit/>
          </a:bodyPr>
          <a:lstStyle/>
          <a:p>
            <a:pPr algn="l">
              <a:lnSpc>
                <a:spcPts val="3623"/>
              </a:lnSpc>
            </a:pPr>
            <a:r>
              <a:rPr lang="en-US" sz="2588" dirty="0">
                <a:solidFill>
                  <a:srgbClr val="FFFFFF"/>
                </a:solidFill>
                <a:latin typeface="Poppins Light"/>
                <a:ea typeface="Poppins Light"/>
                <a:cs typeface="Poppins Light"/>
                <a:sym typeface="Poppins Light"/>
              </a:rPr>
              <a:t>La gestion des processus </a:t>
            </a:r>
            <a:r>
              <a:rPr lang="en-US" sz="2588" dirty="0" err="1">
                <a:solidFill>
                  <a:srgbClr val="FFFFFF"/>
                </a:solidFill>
                <a:latin typeface="Poppins Light"/>
                <a:ea typeface="Poppins Light"/>
                <a:cs typeface="Poppins Light"/>
                <a:sym typeface="Poppins Light"/>
              </a:rPr>
              <a:t>est</a:t>
            </a:r>
            <a:r>
              <a:rPr lang="en-US" sz="2588" dirty="0">
                <a:solidFill>
                  <a:srgbClr val="FFFFFF"/>
                </a:solidFill>
                <a:latin typeface="Poppins Light"/>
                <a:ea typeface="Poppins Light"/>
                <a:cs typeface="Poppins Light"/>
                <a:sym typeface="Poppins Light"/>
              </a:rPr>
              <a:t> un aspect </a:t>
            </a:r>
            <a:r>
              <a:rPr lang="en-US" sz="2588" dirty="0" err="1">
                <a:solidFill>
                  <a:srgbClr val="FFFFFF"/>
                </a:solidFill>
                <a:latin typeface="Poppins Light"/>
                <a:ea typeface="Poppins Light"/>
                <a:cs typeface="Poppins Light"/>
                <a:sym typeface="Poppins Light"/>
              </a:rPr>
              <a:t>essentiel</a:t>
            </a:r>
            <a:r>
              <a:rPr lang="en-US" sz="2588" dirty="0">
                <a:solidFill>
                  <a:srgbClr val="FFFFFF"/>
                </a:solidFill>
                <a:latin typeface="Poppins Light"/>
                <a:ea typeface="Poppins Light"/>
                <a:cs typeface="Poppins Light"/>
                <a:sym typeface="Poppins Light"/>
              </a:rPr>
              <a:t> de </a:t>
            </a:r>
            <a:r>
              <a:rPr lang="en-US" sz="2588" dirty="0" err="1">
                <a:solidFill>
                  <a:srgbClr val="FFFFFF"/>
                </a:solidFill>
                <a:latin typeface="Poppins Light"/>
                <a:ea typeface="Poppins Light"/>
                <a:cs typeface="Poppins Light"/>
                <a:sym typeface="Poppins Light"/>
              </a:rPr>
              <a:t>l'administration</a:t>
            </a:r>
            <a:r>
              <a:rPr lang="en-US" sz="2588" dirty="0">
                <a:solidFill>
                  <a:srgbClr val="FFFFFF"/>
                </a:solidFill>
                <a:latin typeface="Poppins Light"/>
                <a:ea typeface="Poppins Light"/>
                <a:cs typeface="Poppins Light"/>
                <a:sym typeface="Poppins Light"/>
              </a:rPr>
              <a:t> </a:t>
            </a:r>
            <a:r>
              <a:rPr lang="en-US" sz="2588" dirty="0" err="1">
                <a:solidFill>
                  <a:srgbClr val="FFFFFF"/>
                </a:solidFill>
                <a:latin typeface="Poppins Light"/>
                <a:ea typeface="Poppins Light"/>
                <a:cs typeface="Poppins Light"/>
                <a:sym typeface="Poppins Light"/>
              </a:rPr>
              <a:t>système</a:t>
            </a:r>
            <a:r>
              <a:rPr lang="en-US" sz="2588" dirty="0">
                <a:solidFill>
                  <a:srgbClr val="FFFFFF"/>
                </a:solidFill>
                <a:latin typeface="Poppins Light"/>
                <a:ea typeface="Poppins Light"/>
                <a:cs typeface="Poppins Light"/>
                <a:sym typeface="Poppins Light"/>
              </a:rPr>
              <a:t>, </a:t>
            </a:r>
            <a:r>
              <a:rPr lang="en-US" sz="2588" dirty="0" err="1">
                <a:solidFill>
                  <a:srgbClr val="FFFFFF"/>
                </a:solidFill>
                <a:latin typeface="Poppins Light"/>
                <a:ea typeface="Poppins Light"/>
                <a:cs typeface="Poppins Light"/>
                <a:sym typeface="Poppins Light"/>
              </a:rPr>
              <a:t>permettant</a:t>
            </a:r>
            <a:r>
              <a:rPr lang="en-US" sz="2588" dirty="0">
                <a:solidFill>
                  <a:srgbClr val="FFFFFF"/>
                </a:solidFill>
                <a:latin typeface="Poppins Light"/>
                <a:ea typeface="Poppins Light"/>
                <a:cs typeface="Poppins Light"/>
                <a:sym typeface="Poppins Light"/>
              </a:rPr>
              <a:t> de </a:t>
            </a:r>
            <a:r>
              <a:rPr lang="en-US" sz="2588" dirty="0" err="1">
                <a:solidFill>
                  <a:srgbClr val="FFFFFF"/>
                </a:solidFill>
                <a:latin typeface="Poppins Light"/>
                <a:ea typeface="Poppins Light"/>
                <a:cs typeface="Poppins Light"/>
                <a:sym typeface="Poppins Light"/>
              </a:rPr>
              <a:t>surveiller</a:t>
            </a:r>
            <a:r>
              <a:rPr lang="en-US" sz="2588" dirty="0">
                <a:solidFill>
                  <a:srgbClr val="FFFFFF"/>
                </a:solidFill>
                <a:latin typeface="Poppins Light"/>
                <a:ea typeface="Poppins Light"/>
                <a:cs typeface="Poppins Light"/>
                <a:sym typeface="Poppins Light"/>
              </a:rPr>
              <a:t> les </a:t>
            </a:r>
            <a:r>
              <a:rPr lang="en-US" sz="2588" dirty="0" err="1">
                <a:solidFill>
                  <a:srgbClr val="FFFFFF"/>
                </a:solidFill>
                <a:latin typeface="Poppins Light"/>
                <a:ea typeface="Poppins Light"/>
                <a:cs typeface="Poppins Light"/>
                <a:sym typeface="Poppins Light"/>
              </a:rPr>
              <a:t>ressources</a:t>
            </a:r>
            <a:r>
              <a:rPr lang="en-US" sz="2588" dirty="0">
                <a:solidFill>
                  <a:srgbClr val="FFFFFF"/>
                </a:solidFill>
                <a:latin typeface="Poppins Light"/>
                <a:ea typeface="Poppins Light"/>
                <a:cs typeface="Poppins Light"/>
                <a:sym typeface="Poppins Light"/>
              </a:rPr>
              <a:t>, de </a:t>
            </a:r>
            <a:r>
              <a:rPr lang="en-US" sz="2588" dirty="0" err="1">
                <a:solidFill>
                  <a:srgbClr val="FFFFFF"/>
                </a:solidFill>
                <a:latin typeface="Poppins Light"/>
                <a:ea typeface="Poppins Light"/>
                <a:cs typeface="Poppins Light"/>
                <a:sym typeface="Poppins Light"/>
              </a:rPr>
              <a:t>mettre</a:t>
            </a:r>
            <a:r>
              <a:rPr lang="en-US" sz="2588" dirty="0">
                <a:solidFill>
                  <a:srgbClr val="FFFFFF"/>
                </a:solidFill>
                <a:latin typeface="Poppins Light"/>
                <a:ea typeface="Poppins Light"/>
                <a:cs typeface="Poppins Light"/>
                <a:sym typeface="Poppins Light"/>
              </a:rPr>
              <a:t> fin à des processus </a:t>
            </a:r>
            <a:r>
              <a:rPr lang="en-US" sz="2588" dirty="0" err="1">
                <a:solidFill>
                  <a:srgbClr val="FFFFFF"/>
                </a:solidFill>
                <a:latin typeface="Poppins Light"/>
                <a:ea typeface="Poppins Light"/>
                <a:cs typeface="Poppins Light"/>
                <a:sym typeface="Poppins Light"/>
              </a:rPr>
              <a:t>indésirables</a:t>
            </a:r>
            <a:r>
              <a:rPr lang="en-US" sz="2588" dirty="0">
                <a:solidFill>
                  <a:srgbClr val="FFFFFF"/>
                </a:solidFill>
                <a:latin typeface="Poppins Light"/>
                <a:ea typeface="Poppins Light"/>
                <a:cs typeface="Poppins Light"/>
                <a:sym typeface="Poppins Light"/>
              </a:rPr>
              <a:t> et </a:t>
            </a:r>
            <a:r>
              <a:rPr lang="en-US" sz="2588" dirty="0" err="1">
                <a:solidFill>
                  <a:srgbClr val="FFFFFF"/>
                </a:solidFill>
                <a:latin typeface="Poppins Light"/>
                <a:ea typeface="Poppins Light"/>
                <a:cs typeface="Poppins Light"/>
                <a:sym typeface="Poppins Light"/>
              </a:rPr>
              <a:t>d'ajuster</a:t>
            </a:r>
            <a:r>
              <a:rPr lang="en-US" sz="2588" dirty="0">
                <a:solidFill>
                  <a:srgbClr val="FFFFFF"/>
                </a:solidFill>
                <a:latin typeface="Poppins Light"/>
                <a:ea typeface="Poppins Light"/>
                <a:cs typeface="Poppins Light"/>
                <a:sym typeface="Poppins Light"/>
              </a:rPr>
              <a:t> la </a:t>
            </a:r>
            <a:r>
              <a:rPr lang="en-US" sz="2588" dirty="0" err="1">
                <a:solidFill>
                  <a:srgbClr val="FFFFFF"/>
                </a:solidFill>
                <a:latin typeface="Poppins Light"/>
                <a:ea typeface="Poppins Light"/>
                <a:cs typeface="Poppins Light"/>
                <a:sym typeface="Poppins Light"/>
              </a:rPr>
              <a:t>priorité</a:t>
            </a:r>
            <a:r>
              <a:rPr lang="en-US" sz="2588" dirty="0">
                <a:solidFill>
                  <a:srgbClr val="FFFFFF"/>
                </a:solidFill>
                <a:latin typeface="Poppins Light"/>
                <a:ea typeface="Poppins Light"/>
                <a:cs typeface="Poppins Light"/>
                <a:sym typeface="Poppins Light"/>
              </a:rPr>
              <a:t> des processus pour assurer des performances </a:t>
            </a:r>
            <a:r>
              <a:rPr lang="en-US" sz="2588" dirty="0" err="1">
                <a:solidFill>
                  <a:srgbClr val="FFFFFF"/>
                </a:solidFill>
                <a:latin typeface="Poppins Light"/>
                <a:ea typeface="Poppins Light"/>
                <a:cs typeface="Poppins Light"/>
                <a:sym typeface="Poppins Light"/>
              </a:rPr>
              <a:t>optimales</a:t>
            </a:r>
            <a:r>
              <a:rPr lang="en-US" sz="2588" dirty="0">
                <a:solidFill>
                  <a:srgbClr val="FFFFFF"/>
                </a:solidFill>
                <a:latin typeface="Poppins Light"/>
                <a:ea typeface="Poppins Light"/>
                <a:cs typeface="Poppins Light"/>
                <a:sym typeface="Poppins Light"/>
              </a:rPr>
              <a:t>.</a:t>
            </a:r>
          </a:p>
          <a:p>
            <a:pPr algn="l">
              <a:lnSpc>
                <a:spcPts val="3623"/>
              </a:lnSpc>
            </a:pPr>
            <a:r>
              <a:rPr lang="en-US" sz="2588" dirty="0" err="1">
                <a:solidFill>
                  <a:srgbClr val="FFFFFF"/>
                </a:solidFill>
                <a:latin typeface="Poppins Light"/>
                <a:ea typeface="Poppins Light"/>
                <a:cs typeface="Poppins Light"/>
                <a:sym typeface="Poppins Light"/>
              </a:rPr>
              <a:t>Cependant</a:t>
            </a:r>
            <a:r>
              <a:rPr lang="en-US" sz="2588" dirty="0">
                <a:solidFill>
                  <a:srgbClr val="FFFFFF"/>
                </a:solidFill>
                <a:latin typeface="Poppins Light"/>
                <a:ea typeface="Poppins Light"/>
                <a:cs typeface="Poppins Light"/>
                <a:sym typeface="Poppins Light"/>
              </a:rPr>
              <a:t>, </a:t>
            </a:r>
            <a:r>
              <a:rPr lang="en-US" sz="2588" dirty="0" err="1">
                <a:solidFill>
                  <a:srgbClr val="FFFFFF"/>
                </a:solidFill>
                <a:latin typeface="Poppins Light"/>
                <a:ea typeface="Poppins Light"/>
                <a:cs typeface="Poppins Light"/>
                <a:sym typeface="Poppins Light"/>
              </a:rPr>
              <a:t>l’exécution</a:t>
            </a:r>
            <a:r>
              <a:rPr lang="en-US" sz="2588" dirty="0">
                <a:solidFill>
                  <a:srgbClr val="FFFFFF"/>
                </a:solidFill>
                <a:latin typeface="Poppins Light"/>
                <a:ea typeface="Poppins Light"/>
                <a:cs typeface="Poppins Light"/>
                <a:sym typeface="Poppins Light"/>
              </a:rPr>
              <a:t> </a:t>
            </a:r>
            <a:r>
              <a:rPr lang="en-US" sz="2588" dirty="0" err="1">
                <a:solidFill>
                  <a:srgbClr val="FFFFFF"/>
                </a:solidFill>
                <a:latin typeface="Poppins Light"/>
                <a:ea typeface="Poppins Light"/>
                <a:cs typeface="Poppins Light"/>
                <a:sym typeface="Poppins Light"/>
              </a:rPr>
              <a:t>parallèle</a:t>
            </a:r>
            <a:r>
              <a:rPr lang="en-US" sz="2588" dirty="0">
                <a:solidFill>
                  <a:srgbClr val="FFFFFF"/>
                </a:solidFill>
                <a:latin typeface="Poppins Light"/>
                <a:ea typeface="Poppins Light"/>
                <a:cs typeface="Poppins Light"/>
                <a:sym typeface="Poppins Light"/>
              </a:rPr>
              <a:t> de </a:t>
            </a:r>
            <a:r>
              <a:rPr lang="en-US" sz="2588" dirty="0" err="1">
                <a:solidFill>
                  <a:srgbClr val="FFFFFF"/>
                </a:solidFill>
                <a:latin typeface="Poppins Light"/>
                <a:ea typeface="Poppins Light"/>
                <a:cs typeface="Poppins Light"/>
                <a:sym typeface="Poppins Light"/>
              </a:rPr>
              <a:t>tâches</a:t>
            </a:r>
            <a:r>
              <a:rPr lang="en-US" sz="2588" dirty="0">
                <a:solidFill>
                  <a:srgbClr val="FFFFFF"/>
                </a:solidFill>
                <a:latin typeface="Poppins Light"/>
                <a:ea typeface="Poppins Light"/>
                <a:cs typeface="Poppins Light"/>
                <a:sym typeface="Poppins Light"/>
              </a:rPr>
              <a:t> </a:t>
            </a:r>
            <a:r>
              <a:rPr lang="en-US" sz="2588" dirty="0" err="1">
                <a:solidFill>
                  <a:srgbClr val="FFFFFF"/>
                </a:solidFill>
                <a:latin typeface="Poppins Light"/>
                <a:ea typeface="Poppins Light"/>
                <a:cs typeface="Poppins Light"/>
                <a:sym typeface="Poppins Light"/>
              </a:rPr>
              <a:t>peut</a:t>
            </a:r>
            <a:r>
              <a:rPr lang="en-US" sz="2588" dirty="0">
                <a:solidFill>
                  <a:srgbClr val="FFFFFF"/>
                </a:solidFill>
                <a:latin typeface="Poppins Light"/>
                <a:ea typeface="Poppins Light"/>
                <a:cs typeface="Poppins Light"/>
                <a:sym typeface="Poppins Light"/>
              </a:rPr>
              <a:t> </a:t>
            </a:r>
            <a:r>
              <a:rPr lang="en-US" sz="2588" dirty="0" err="1">
                <a:solidFill>
                  <a:srgbClr val="FFFFFF"/>
                </a:solidFill>
                <a:latin typeface="Poppins Light"/>
                <a:ea typeface="Poppins Light"/>
                <a:cs typeface="Poppins Light"/>
                <a:sym typeface="Poppins Light"/>
              </a:rPr>
              <a:t>entraîner</a:t>
            </a:r>
            <a:r>
              <a:rPr lang="en-US" sz="2588" dirty="0">
                <a:solidFill>
                  <a:srgbClr val="FFFFFF"/>
                </a:solidFill>
                <a:latin typeface="Poppins Light"/>
                <a:ea typeface="Poppins Light"/>
                <a:cs typeface="Poppins Light"/>
                <a:sym typeface="Poppins Light"/>
              </a:rPr>
              <a:t> des </a:t>
            </a:r>
            <a:r>
              <a:rPr lang="en-US" sz="2588" dirty="0" err="1">
                <a:solidFill>
                  <a:srgbClr val="FFFFFF"/>
                </a:solidFill>
                <a:latin typeface="Poppins Light"/>
                <a:ea typeface="Poppins Light"/>
                <a:cs typeface="Poppins Light"/>
                <a:sym typeface="Poppins Light"/>
              </a:rPr>
              <a:t>conflits</a:t>
            </a:r>
            <a:r>
              <a:rPr lang="en-US" sz="2588" dirty="0">
                <a:solidFill>
                  <a:srgbClr val="FFFFFF"/>
                </a:solidFill>
                <a:latin typeface="Poppins Light"/>
                <a:ea typeface="Poppins Light"/>
                <a:cs typeface="Poppins Light"/>
                <a:sym typeface="Poppins Light"/>
              </a:rPr>
              <a:t> </a:t>
            </a:r>
            <a:r>
              <a:rPr lang="en-US" sz="2588" dirty="0" err="1">
                <a:solidFill>
                  <a:srgbClr val="FFFFFF"/>
                </a:solidFill>
                <a:latin typeface="Poppins Light"/>
                <a:ea typeface="Poppins Light"/>
                <a:cs typeface="Poppins Light"/>
                <a:sym typeface="Poppins Light"/>
              </a:rPr>
              <a:t>d’accès</a:t>
            </a:r>
            <a:r>
              <a:rPr lang="en-US" sz="2588" dirty="0">
                <a:solidFill>
                  <a:srgbClr val="FFFFFF"/>
                </a:solidFill>
                <a:latin typeface="Poppins Light"/>
                <a:ea typeface="Poppins Light"/>
                <a:cs typeface="Poppins Light"/>
                <a:sym typeface="Poppins Light"/>
              </a:rPr>
              <a:t> aux </a:t>
            </a:r>
            <a:r>
              <a:rPr lang="en-US" sz="2588" dirty="0" err="1">
                <a:solidFill>
                  <a:srgbClr val="FFFFFF"/>
                </a:solidFill>
                <a:latin typeface="Poppins Light"/>
                <a:ea typeface="Poppins Light"/>
                <a:cs typeface="Poppins Light"/>
                <a:sym typeface="Poppins Light"/>
              </a:rPr>
              <a:t>ressources</a:t>
            </a:r>
            <a:r>
              <a:rPr lang="en-US" sz="2588" dirty="0">
                <a:solidFill>
                  <a:srgbClr val="FFFFFF"/>
                </a:solidFill>
                <a:latin typeface="Poppins Light"/>
                <a:ea typeface="Poppins Light"/>
                <a:cs typeface="Poppins Light"/>
                <a:sym typeface="Poppins Light"/>
              </a:rPr>
              <a:t> </a:t>
            </a:r>
            <a:r>
              <a:rPr lang="en-US" sz="2588" dirty="0" err="1">
                <a:solidFill>
                  <a:srgbClr val="FFFFFF"/>
                </a:solidFill>
                <a:latin typeface="Poppins Light"/>
                <a:ea typeface="Poppins Light"/>
                <a:cs typeface="Poppins Light"/>
                <a:sym typeface="Poppins Light"/>
              </a:rPr>
              <a:t>partagées</a:t>
            </a:r>
            <a:r>
              <a:rPr lang="en-US" sz="2588" dirty="0">
                <a:solidFill>
                  <a:srgbClr val="FFFFFF"/>
                </a:solidFill>
                <a:latin typeface="Poppins Light"/>
                <a:ea typeface="Poppins Light"/>
                <a:cs typeface="Poppins Light"/>
                <a:sym typeface="Poppins Light"/>
              </a:rPr>
              <a:t>, </a:t>
            </a:r>
            <a:r>
              <a:rPr lang="en-US" sz="2588" dirty="0" err="1">
                <a:solidFill>
                  <a:srgbClr val="FFFFFF"/>
                </a:solidFill>
                <a:latin typeface="Poppins Light"/>
                <a:ea typeface="Poppins Light"/>
                <a:cs typeface="Poppins Light"/>
                <a:sym typeface="Poppins Light"/>
              </a:rPr>
              <a:t>ce</a:t>
            </a:r>
            <a:r>
              <a:rPr lang="en-US" sz="2588" dirty="0">
                <a:solidFill>
                  <a:srgbClr val="FFFFFF"/>
                </a:solidFill>
                <a:latin typeface="Poppins Light"/>
                <a:ea typeface="Poppins Light"/>
                <a:cs typeface="Poppins Light"/>
                <a:sym typeface="Poppins Light"/>
              </a:rPr>
              <a:t> qui </a:t>
            </a:r>
            <a:r>
              <a:rPr lang="en-US" sz="2588" dirty="0" err="1">
                <a:solidFill>
                  <a:srgbClr val="FFFFFF"/>
                </a:solidFill>
                <a:latin typeface="Poppins Light"/>
                <a:ea typeface="Poppins Light"/>
                <a:cs typeface="Poppins Light"/>
                <a:sym typeface="Poppins Light"/>
              </a:rPr>
              <a:t>nécessite</a:t>
            </a:r>
            <a:r>
              <a:rPr lang="en-US" sz="2588" dirty="0">
                <a:solidFill>
                  <a:srgbClr val="FFFFFF"/>
                </a:solidFill>
                <a:latin typeface="Poppins Light"/>
                <a:ea typeface="Poppins Light"/>
                <a:cs typeface="Poppins Light"/>
                <a:sym typeface="Poppins Light"/>
              </a:rPr>
              <a:t> des </a:t>
            </a:r>
            <a:r>
              <a:rPr lang="en-US" sz="2588" dirty="0" err="1">
                <a:solidFill>
                  <a:srgbClr val="FFFFFF"/>
                </a:solidFill>
                <a:latin typeface="Poppins Light"/>
                <a:ea typeface="Poppins Light"/>
                <a:cs typeface="Poppins Light"/>
                <a:sym typeface="Poppins Light"/>
              </a:rPr>
              <a:t>mécanismes</a:t>
            </a:r>
            <a:r>
              <a:rPr lang="en-US" sz="2588" dirty="0">
                <a:solidFill>
                  <a:srgbClr val="FFFFFF"/>
                </a:solidFill>
                <a:latin typeface="Poppins Light"/>
                <a:ea typeface="Poppins Light"/>
                <a:cs typeface="Poppins Light"/>
                <a:sym typeface="Poppins Light"/>
              </a:rPr>
              <a:t> de </a:t>
            </a:r>
            <a:r>
              <a:rPr lang="en-US" sz="2588" dirty="0" err="1">
                <a:solidFill>
                  <a:srgbClr val="FFFFFF"/>
                </a:solidFill>
                <a:latin typeface="Poppins Light"/>
                <a:ea typeface="Poppins Light"/>
                <a:cs typeface="Poppins Light"/>
                <a:sym typeface="Poppins Light"/>
              </a:rPr>
              <a:t>synchronisation</a:t>
            </a:r>
            <a:r>
              <a:rPr lang="en-US" sz="2588" dirty="0">
                <a:solidFill>
                  <a:srgbClr val="FFFFFF"/>
                </a:solidFill>
                <a:latin typeface="Poppins Light"/>
                <a:ea typeface="Poppins Light"/>
                <a:cs typeface="Poppins Light"/>
                <a:sym typeface="Poppins Light"/>
              </a:rPr>
              <a:t> pour </a:t>
            </a:r>
            <a:r>
              <a:rPr lang="en-US" sz="2588" dirty="0" err="1">
                <a:solidFill>
                  <a:srgbClr val="FFFFFF"/>
                </a:solidFill>
                <a:latin typeface="Poppins Light"/>
                <a:ea typeface="Poppins Light"/>
                <a:cs typeface="Poppins Light"/>
                <a:sym typeface="Poppins Light"/>
              </a:rPr>
              <a:t>garantir</a:t>
            </a:r>
            <a:r>
              <a:rPr lang="en-US" sz="2588" dirty="0">
                <a:solidFill>
                  <a:srgbClr val="FFFFFF"/>
                </a:solidFill>
                <a:latin typeface="Poppins Light"/>
                <a:ea typeface="Poppins Light"/>
                <a:cs typeface="Poppins Light"/>
                <a:sym typeface="Poppins Light"/>
              </a:rPr>
              <a:t> la </a:t>
            </a:r>
            <a:r>
              <a:rPr lang="en-US" sz="2588" dirty="0" err="1">
                <a:solidFill>
                  <a:srgbClr val="FFFFFF"/>
                </a:solidFill>
                <a:latin typeface="Poppins Light"/>
                <a:ea typeface="Poppins Light"/>
                <a:cs typeface="Poppins Light"/>
                <a:sym typeface="Poppins Light"/>
              </a:rPr>
              <a:t>stabilité</a:t>
            </a:r>
            <a:r>
              <a:rPr lang="en-US" sz="2588" dirty="0">
                <a:solidFill>
                  <a:srgbClr val="FFFFFF"/>
                </a:solidFill>
                <a:latin typeface="Poppins Light"/>
                <a:ea typeface="Poppins Light"/>
                <a:cs typeface="Poppins Light"/>
                <a:sym typeface="Poppins Light"/>
              </a:rPr>
              <a:t> du </a:t>
            </a:r>
            <a:r>
              <a:rPr lang="en-US" sz="2588" dirty="0" err="1">
                <a:solidFill>
                  <a:srgbClr val="FFFFFF"/>
                </a:solidFill>
                <a:latin typeface="Poppins Light"/>
                <a:ea typeface="Poppins Light"/>
                <a:cs typeface="Poppins Light"/>
                <a:sym typeface="Poppins Light"/>
              </a:rPr>
              <a:t>système</a:t>
            </a:r>
            <a:r>
              <a:rPr lang="en-US" sz="2588" dirty="0">
                <a:solidFill>
                  <a:srgbClr val="FFFFFF"/>
                </a:solidFill>
                <a:latin typeface="Poppins Light"/>
                <a:ea typeface="Poppins Light"/>
                <a:cs typeface="Poppins Light"/>
                <a:sym typeface="Poppins Light"/>
              </a:rPr>
              <a:t>. </a:t>
            </a:r>
          </a:p>
        </p:txBody>
      </p:sp>
      <p:sp>
        <p:nvSpPr>
          <p:cNvPr id="5" name="AutoShape 5"/>
          <p:cNvSpPr/>
          <p:nvPr/>
        </p:nvSpPr>
        <p:spPr>
          <a:xfrm flipV="1">
            <a:off x="1578772" y="9277350"/>
            <a:ext cx="6920742" cy="19050"/>
          </a:xfrm>
          <a:prstGeom prst="line">
            <a:avLst/>
          </a:prstGeom>
          <a:ln w="38100" cap="flat">
            <a:solidFill>
              <a:srgbClr val="FFFFFF"/>
            </a:solidFill>
            <a:prstDash val="solid"/>
            <a:headEnd type="none" w="sm" len="sm"/>
            <a:tailEnd type="none" w="sm" len="sm"/>
          </a:ln>
        </p:spPr>
        <p:txBody>
          <a:bodyPr/>
          <a:lstStyle/>
          <a:p>
            <a:endParaRPr lang="fr-F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9144000" y="1699791"/>
            <a:ext cx="8509101" cy="9311388"/>
          </a:xfrm>
          <a:custGeom>
            <a:avLst/>
            <a:gdLst/>
            <a:ahLst/>
            <a:cxnLst/>
            <a:rect l="l" t="t" r="r" b="b"/>
            <a:pathLst>
              <a:path w="8509101" h="9311388">
                <a:moveTo>
                  <a:pt x="0" y="0"/>
                </a:moveTo>
                <a:lnTo>
                  <a:pt x="8509101" y="0"/>
                </a:lnTo>
                <a:lnTo>
                  <a:pt x="8509101" y="9311388"/>
                </a:lnTo>
                <a:lnTo>
                  <a:pt x="0" y="9311388"/>
                </a:lnTo>
                <a:lnTo>
                  <a:pt x="0" y="0"/>
                </a:lnTo>
                <a:close/>
              </a:path>
            </a:pathLst>
          </a:custGeom>
          <a:blipFill>
            <a:blip r:embed="rId2"/>
            <a:stretch>
              <a:fillRect/>
            </a:stretch>
          </a:blipFill>
        </p:spPr>
        <p:txBody>
          <a:bodyPr/>
          <a:lstStyle/>
          <a:p>
            <a:endParaRPr lang="fr-FR"/>
          </a:p>
        </p:txBody>
      </p:sp>
      <p:sp>
        <p:nvSpPr>
          <p:cNvPr id="3" name="Freeform 3"/>
          <p:cNvSpPr/>
          <p:nvPr/>
        </p:nvSpPr>
        <p:spPr>
          <a:xfrm>
            <a:off x="-1830357" y="-902150"/>
            <a:ext cx="6173053" cy="2601942"/>
          </a:xfrm>
          <a:custGeom>
            <a:avLst/>
            <a:gdLst/>
            <a:ahLst/>
            <a:cxnLst/>
            <a:rect l="l" t="t" r="r" b="b"/>
            <a:pathLst>
              <a:path w="6173053" h="2601942">
                <a:moveTo>
                  <a:pt x="0" y="0"/>
                </a:moveTo>
                <a:lnTo>
                  <a:pt x="6173052" y="0"/>
                </a:lnTo>
                <a:lnTo>
                  <a:pt x="6173052" y="2601941"/>
                </a:lnTo>
                <a:lnTo>
                  <a:pt x="0" y="2601941"/>
                </a:lnTo>
                <a:lnTo>
                  <a:pt x="0" y="0"/>
                </a:lnTo>
                <a:close/>
              </a:path>
            </a:pathLst>
          </a:custGeom>
          <a:blipFill>
            <a:blip r:embed="rId3"/>
            <a:stretch>
              <a:fillRect/>
            </a:stretch>
          </a:blipFill>
        </p:spPr>
        <p:txBody>
          <a:bodyPr/>
          <a:lstStyle/>
          <a:p>
            <a:endParaRPr lang="fr-FR"/>
          </a:p>
        </p:txBody>
      </p:sp>
      <p:sp>
        <p:nvSpPr>
          <p:cNvPr id="4" name="Freeform 4"/>
          <p:cNvSpPr/>
          <p:nvPr/>
        </p:nvSpPr>
        <p:spPr>
          <a:xfrm rot="3091052">
            <a:off x="-1684467" y="5508041"/>
            <a:ext cx="6638823" cy="5976180"/>
          </a:xfrm>
          <a:custGeom>
            <a:avLst/>
            <a:gdLst/>
            <a:ahLst/>
            <a:cxnLst/>
            <a:rect l="l" t="t" r="r" b="b"/>
            <a:pathLst>
              <a:path w="6638823" h="5976180">
                <a:moveTo>
                  <a:pt x="0" y="0"/>
                </a:moveTo>
                <a:lnTo>
                  <a:pt x="6638824" y="0"/>
                </a:lnTo>
                <a:lnTo>
                  <a:pt x="6638824" y="5976180"/>
                </a:lnTo>
                <a:lnTo>
                  <a:pt x="0" y="5976180"/>
                </a:lnTo>
                <a:lnTo>
                  <a:pt x="0" y="0"/>
                </a:lnTo>
                <a:close/>
              </a:path>
            </a:pathLst>
          </a:custGeom>
          <a:blipFill>
            <a:blip r:embed="rId4"/>
            <a:stretch>
              <a:fillRect/>
            </a:stretch>
          </a:blipFill>
        </p:spPr>
        <p:txBody>
          <a:bodyPr/>
          <a:lstStyle/>
          <a:p>
            <a:endParaRPr lang="fr-FR"/>
          </a:p>
        </p:txBody>
      </p:sp>
      <p:sp>
        <p:nvSpPr>
          <p:cNvPr id="5" name="TextBox 5"/>
          <p:cNvSpPr txBox="1"/>
          <p:nvPr/>
        </p:nvSpPr>
        <p:spPr>
          <a:xfrm>
            <a:off x="-152400" y="1699791"/>
            <a:ext cx="9449635" cy="6754157"/>
          </a:xfrm>
          <a:prstGeom prst="rect">
            <a:avLst/>
          </a:prstGeom>
        </p:spPr>
        <p:txBody>
          <a:bodyPr wrap="square" lIns="0" tIns="0" rIns="0" bIns="0" rtlCol="0" anchor="t">
            <a:spAutoFit/>
          </a:bodyPr>
          <a:lstStyle/>
          <a:p>
            <a:pPr marL="0" lvl="0" indent="0" algn="ctr">
              <a:lnSpc>
                <a:spcPts val="16889"/>
              </a:lnSpc>
              <a:spcBef>
                <a:spcPct val="0"/>
              </a:spcBef>
            </a:pPr>
            <a:r>
              <a:rPr lang="en-US" sz="23458" dirty="0">
                <a:solidFill>
                  <a:schemeClr val="bg1"/>
                </a:solidFill>
                <a:latin typeface="Computer Says No"/>
                <a:ea typeface="Computer Says No"/>
                <a:cs typeface="Computer Says No"/>
                <a:sym typeface="Computer Says No"/>
              </a:rPr>
              <a:t>IDÉE DU PROJET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252099" y="2819660"/>
            <a:ext cx="6988487" cy="5595357"/>
          </a:xfrm>
          <a:custGeom>
            <a:avLst/>
            <a:gdLst/>
            <a:ahLst/>
            <a:cxnLst/>
            <a:rect l="l" t="t" r="r" b="b"/>
            <a:pathLst>
              <a:path w="6988487" h="5595357">
                <a:moveTo>
                  <a:pt x="0" y="0"/>
                </a:moveTo>
                <a:lnTo>
                  <a:pt x="6988487" y="0"/>
                </a:lnTo>
                <a:lnTo>
                  <a:pt x="6988487" y="5595358"/>
                </a:lnTo>
                <a:lnTo>
                  <a:pt x="0" y="5595358"/>
                </a:lnTo>
                <a:lnTo>
                  <a:pt x="0" y="0"/>
                </a:lnTo>
                <a:close/>
              </a:path>
            </a:pathLst>
          </a:custGeom>
          <a:blipFill>
            <a:blip r:embed="rId2"/>
            <a:stretch>
              <a:fillRect/>
            </a:stretch>
          </a:blipFill>
        </p:spPr>
        <p:txBody>
          <a:bodyPr/>
          <a:lstStyle/>
          <a:p>
            <a:endParaRPr lang="fr-FR"/>
          </a:p>
        </p:txBody>
      </p:sp>
      <p:sp>
        <p:nvSpPr>
          <p:cNvPr id="3" name="Freeform 3"/>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txBody>
          <a:bodyPr/>
          <a:lstStyle/>
          <a:p>
            <a:endParaRPr lang="fr-FR"/>
          </a:p>
        </p:txBody>
      </p:sp>
      <p:sp>
        <p:nvSpPr>
          <p:cNvPr id="4" name="TextBox 4"/>
          <p:cNvSpPr txBox="1"/>
          <p:nvPr/>
        </p:nvSpPr>
        <p:spPr>
          <a:xfrm>
            <a:off x="7503921" y="2246393"/>
            <a:ext cx="9938970" cy="7590162"/>
          </a:xfrm>
          <a:prstGeom prst="rect">
            <a:avLst/>
          </a:prstGeom>
        </p:spPr>
        <p:txBody>
          <a:bodyPr lIns="0" tIns="0" rIns="0" bIns="0" rtlCol="0" anchor="t">
            <a:spAutoFit/>
          </a:bodyPr>
          <a:lstStyle/>
          <a:p>
            <a:pPr algn="l">
              <a:lnSpc>
                <a:spcPts val="4817"/>
              </a:lnSpc>
            </a:pPr>
            <a:endParaRPr/>
          </a:p>
          <a:p>
            <a:pPr algn="l">
              <a:lnSpc>
                <a:spcPts val="4817"/>
              </a:lnSpc>
            </a:pPr>
            <a:endParaRPr/>
          </a:p>
          <a:p>
            <a:pPr algn="l">
              <a:lnSpc>
                <a:spcPts val="4817"/>
              </a:lnSpc>
            </a:pPr>
            <a:r>
              <a:rPr lang="en-US" sz="2973">
                <a:solidFill>
                  <a:srgbClr val="FFFFFF"/>
                </a:solidFill>
                <a:latin typeface="Poppins Light"/>
                <a:ea typeface="Poppins Light"/>
                <a:cs typeface="Poppins Light"/>
                <a:sym typeface="Poppins Light"/>
              </a:rPr>
              <a:t>Ce projet est un script de web scraping conçu pour extraire des informations sur des livres à partir du site 'Books to Scrape'. Il utilise la bibliothèque BeautifulSoup pour analyser le HTML des pages web et la bibliothèque multiprocessing pour accélérer le processus de récupération des données en parallèle.</a:t>
            </a:r>
          </a:p>
          <a:p>
            <a:pPr algn="l">
              <a:lnSpc>
                <a:spcPts val="3359"/>
              </a:lnSpc>
            </a:pPr>
            <a:endParaRPr lang="en-US" sz="2973">
              <a:solidFill>
                <a:srgbClr val="FFFFFF"/>
              </a:solidFill>
              <a:latin typeface="Poppins Light"/>
              <a:ea typeface="Poppins Light"/>
              <a:cs typeface="Poppins Light"/>
              <a:sym typeface="Poppins Light"/>
            </a:endParaRPr>
          </a:p>
          <a:p>
            <a:pPr algn="l">
              <a:lnSpc>
                <a:spcPts val="3359"/>
              </a:lnSpc>
            </a:pPr>
            <a:endParaRPr lang="en-US" sz="2973">
              <a:solidFill>
                <a:srgbClr val="FFFFFF"/>
              </a:solidFill>
              <a:latin typeface="Poppins Light"/>
              <a:ea typeface="Poppins Light"/>
              <a:cs typeface="Poppins Light"/>
              <a:sym typeface="Poppins Light"/>
            </a:endParaRPr>
          </a:p>
          <a:p>
            <a:pPr algn="l">
              <a:lnSpc>
                <a:spcPts val="3359"/>
              </a:lnSpc>
            </a:pPr>
            <a:endParaRPr lang="en-US" sz="2973">
              <a:solidFill>
                <a:srgbClr val="FFFFFF"/>
              </a:solidFill>
              <a:latin typeface="Poppins Light"/>
              <a:ea typeface="Poppins Light"/>
              <a:cs typeface="Poppins Light"/>
              <a:sym typeface="Poppins Light"/>
            </a:endParaRPr>
          </a:p>
          <a:p>
            <a:pPr algn="l">
              <a:lnSpc>
                <a:spcPts val="3359"/>
              </a:lnSpc>
            </a:pPr>
            <a:endParaRPr lang="en-US" sz="2973">
              <a:solidFill>
                <a:srgbClr val="FFFFFF"/>
              </a:solidFill>
              <a:latin typeface="Poppins Light"/>
              <a:ea typeface="Poppins Light"/>
              <a:cs typeface="Poppins Light"/>
              <a:sym typeface="Poppins Light"/>
            </a:endParaRPr>
          </a:p>
          <a:p>
            <a:pPr algn="l">
              <a:lnSpc>
                <a:spcPts val="3359"/>
              </a:lnSpc>
            </a:pPr>
            <a:endParaRPr lang="en-US" sz="2973">
              <a:solidFill>
                <a:srgbClr val="FFFFFF"/>
              </a:solidFill>
              <a:latin typeface="Poppins Light"/>
              <a:ea typeface="Poppins Light"/>
              <a:cs typeface="Poppins Light"/>
              <a:sym typeface="Poppins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9B60EB">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5400000">
            <a:off x="81656" y="5321225"/>
            <a:ext cx="9074405" cy="4174226"/>
          </a:xfrm>
          <a:custGeom>
            <a:avLst/>
            <a:gdLst/>
            <a:ahLst/>
            <a:cxnLst/>
            <a:rect l="l" t="t" r="r" b="b"/>
            <a:pathLst>
              <a:path w="9074405" h="4174226">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3" name="Freeform 3"/>
          <p:cNvSpPr/>
          <p:nvPr/>
        </p:nvSpPr>
        <p:spPr>
          <a:xfrm rot="-5400000">
            <a:off x="4881884" y="5321225"/>
            <a:ext cx="9074405" cy="4174226"/>
          </a:xfrm>
          <a:custGeom>
            <a:avLst/>
            <a:gdLst/>
            <a:ahLst/>
            <a:cxnLst/>
            <a:rect l="l" t="t" r="r" b="b"/>
            <a:pathLst>
              <a:path w="9074405" h="4174226">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4" name="Freeform 4"/>
          <p:cNvSpPr/>
          <p:nvPr/>
        </p:nvSpPr>
        <p:spPr>
          <a:xfrm rot="-5400000">
            <a:off x="9682048" y="5350901"/>
            <a:ext cx="9074405" cy="4174226"/>
          </a:xfrm>
          <a:custGeom>
            <a:avLst/>
            <a:gdLst/>
            <a:ahLst/>
            <a:cxnLst/>
            <a:rect l="l" t="t" r="r" b="b"/>
            <a:pathLst>
              <a:path w="9074405" h="4174226">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5" name="Freeform 5"/>
          <p:cNvSpPr/>
          <p:nvPr/>
        </p:nvSpPr>
        <p:spPr>
          <a:xfrm>
            <a:off x="15740066" y="-360334"/>
            <a:ext cx="4817598" cy="4184142"/>
          </a:xfrm>
          <a:custGeom>
            <a:avLst/>
            <a:gdLst/>
            <a:ahLst/>
            <a:cxnLst/>
            <a:rect l="l" t="t" r="r" b="b"/>
            <a:pathLst>
              <a:path w="4817598" h="4184142">
                <a:moveTo>
                  <a:pt x="0" y="0"/>
                </a:moveTo>
                <a:lnTo>
                  <a:pt x="4817598" y="0"/>
                </a:lnTo>
                <a:lnTo>
                  <a:pt x="4817598" y="4184143"/>
                </a:lnTo>
                <a:lnTo>
                  <a:pt x="0" y="4184143"/>
                </a:lnTo>
                <a:lnTo>
                  <a:pt x="0" y="0"/>
                </a:lnTo>
                <a:close/>
              </a:path>
            </a:pathLst>
          </a:custGeom>
          <a:blipFill>
            <a:blip r:embed="rId4"/>
            <a:stretch>
              <a:fillRect/>
            </a:stretch>
          </a:blipFill>
        </p:spPr>
        <p:txBody>
          <a:bodyPr/>
          <a:lstStyle/>
          <a:p>
            <a:endParaRPr lang="fr-FR"/>
          </a:p>
        </p:txBody>
      </p:sp>
      <p:sp>
        <p:nvSpPr>
          <p:cNvPr id="6" name="Freeform 6"/>
          <p:cNvSpPr/>
          <p:nvPr/>
        </p:nvSpPr>
        <p:spPr>
          <a:xfrm>
            <a:off x="-1914841" y="-1784862"/>
            <a:ext cx="5101092" cy="4365182"/>
          </a:xfrm>
          <a:custGeom>
            <a:avLst/>
            <a:gdLst/>
            <a:ahLst/>
            <a:cxnLst/>
            <a:rect l="l" t="t" r="r" b="b"/>
            <a:pathLst>
              <a:path w="5101092" h="4365182">
                <a:moveTo>
                  <a:pt x="0" y="0"/>
                </a:moveTo>
                <a:lnTo>
                  <a:pt x="5101092" y="0"/>
                </a:lnTo>
                <a:lnTo>
                  <a:pt x="5101092" y="4365181"/>
                </a:lnTo>
                <a:lnTo>
                  <a:pt x="0" y="4365181"/>
                </a:lnTo>
                <a:lnTo>
                  <a:pt x="0" y="0"/>
                </a:lnTo>
                <a:close/>
              </a:path>
            </a:pathLst>
          </a:custGeom>
          <a:blipFill>
            <a:blip r:embed="rId5"/>
            <a:stretch>
              <a:fillRect/>
            </a:stretch>
          </a:blipFill>
        </p:spPr>
        <p:txBody>
          <a:bodyPr/>
          <a:lstStyle/>
          <a:p>
            <a:endParaRPr lang="fr-FR"/>
          </a:p>
        </p:txBody>
      </p:sp>
      <p:sp>
        <p:nvSpPr>
          <p:cNvPr id="7" name="Freeform 7"/>
          <p:cNvSpPr/>
          <p:nvPr/>
        </p:nvSpPr>
        <p:spPr>
          <a:xfrm>
            <a:off x="15601849" y="7100342"/>
            <a:ext cx="11495135" cy="4845199"/>
          </a:xfrm>
          <a:custGeom>
            <a:avLst/>
            <a:gdLst/>
            <a:ahLst/>
            <a:cxnLst/>
            <a:rect l="l" t="t" r="r" b="b"/>
            <a:pathLst>
              <a:path w="11495135" h="4845199">
                <a:moveTo>
                  <a:pt x="0" y="0"/>
                </a:moveTo>
                <a:lnTo>
                  <a:pt x="11495135" y="0"/>
                </a:lnTo>
                <a:lnTo>
                  <a:pt x="11495135" y="4845199"/>
                </a:lnTo>
                <a:lnTo>
                  <a:pt x="0" y="4845199"/>
                </a:lnTo>
                <a:lnTo>
                  <a:pt x="0" y="0"/>
                </a:lnTo>
                <a:close/>
              </a:path>
            </a:pathLst>
          </a:custGeom>
          <a:blipFill>
            <a:blip r:embed="rId6"/>
            <a:stretch>
              <a:fillRect/>
            </a:stretch>
          </a:blipFill>
        </p:spPr>
        <p:txBody>
          <a:bodyPr/>
          <a:lstStyle/>
          <a:p>
            <a:endParaRPr lang="fr-FR"/>
          </a:p>
        </p:txBody>
      </p:sp>
      <p:sp>
        <p:nvSpPr>
          <p:cNvPr id="8" name="Freeform 8"/>
          <p:cNvSpPr/>
          <p:nvPr/>
        </p:nvSpPr>
        <p:spPr>
          <a:xfrm rot="-1072226">
            <a:off x="-769537" y="6074699"/>
            <a:ext cx="2810484" cy="6367201"/>
          </a:xfrm>
          <a:custGeom>
            <a:avLst/>
            <a:gdLst/>
            <a:ahLst/>
            <a:cxnLst/>
            <a:rect l="l" t="t" r="r" b="b"/>
            <a:pathLst>
              <a:path w="2810484" h="6367201">
                <a:moveTo>
                  <a:pt x="0" y="0"/>
                </a:moveTo>
                <a:lnTo>
                  <a:pt x="2810484" y="0"/>
                </a:lnTo>
                <a:lnTo>
                  <a:pt x="2810484" y="6367202"/>
                </a:lnTo>
                <a:lnTo>
                  <a:pt x="0" y="6367202"/>
                </a:lnTo>
                <a:lnTo>
                  <a:pt x="0" y="0"/>
                </a:lnTo>
                <a:close/>
              </a:path>
            </a:pathLst>
          </a:custGeom>
          <a:blipFill>
            <a:blip r:embed="rId7"/>
            <a:stretch>
              <a:fillRect/>
            </a:stretch>
          </a:blipFill>
        </p:spPr>
        <p:txBody>
          <a:bodyPr/>
          <a:lstStyle/>
          <a:p>
            <a:endParaRPr lang="fr-FR"/>
          </a:p>
        </p:txBody>
      </p:sp>
      <p:sp>
        <p:nvSpPr>
          <p:cNvPr id="9" name="Freeform 9"/>
          <p:cNvSpPr/>
          <p:nvPr/>
        </p:nvSpPr>
        <p:spPr>
          <a:xfrm>
            <a:off x="13655521" y="3335594"/>
            <a:ext cx="1461470" cy="1849961"/>
          </a:xfrm>
          <a:custGeom>
            <a:avLst/>
            <a:gdLst/>
            <a:ahLst/>
            <a:cxnLst/>
            <a:rect l="l" t="t" r="r" b="b"/>
            <a:pathLst>
              <a:path w="1461470" h="1849961">
                <a:moveTo>
                  <a:pt x="0" y="0"/>
                </a:moveTo>
                <a:lnTo>
                  <a:pt x="1461469" y="0"/>
                </a:lnTo>
                <a:lnTo>
                  <a:pt x="1461469" y="1849961"/>
                </a:lnTo>
                <a:lnTo>
                  <a:pt x="0" y="1849961"/>
                </a:lnTo>
                <a:lnTo>
                  <a:pt x="0" y="0"/>
                </a:lnTo>
                <a:close/>
              </a:path>
            </a:pathLst>
          </a:custGeom>
          <a:blipFill>
            <a:blip r:embed="rId8"/>
            <a:stretch>
              <a:fillRect/>
            </a:stretch>
          </a:blipFill>
        </p:spPr>
        <p:txBody>
          <a:bodyPr/>
          <a:lstStyle/>
          <a:p>
            <a:endParaRPr lang="fr-FR"/>
          </a:p>
        </p:txBody>
      </p:sp>
      <p:sp>
        <p:nvSpPr>
          <p:cNvPr id="10" name="Freeform 10"/>
          <p:cNvSpPr/>
          <p:nvPr/>
        </p:nvSpPr>
        <p:spPr>
          <a:xfrm>
            <a:off x="8773202" y="3490185"/>
            <a:ext cx="1418460" cy="1695370"/>
          </a:xfrm>
          <a:custGeom>
            <a:avLst/>
            <a:gdLst/>
            <a:ahLst/>
            <a:cxnLst/>
            <a:rect l="l" t="t" r="r" b="b"/>
            <a:pathLst>
              <a:path w="1418460" h="1695370">
                <a:moveTo>
                  <a:pt x="0" y="0"/>
                </a:moveTo>
                <a:lnTo>
                  <a:pt x="1418460" y="0"/>
                </a:lnTo>
                <a:lnTo>
                  <a:pt x="1418460" y="1695370"/>
                </a:lnTo>
                <a:lnTo>
                  <a:pt x="0" y="1695370"/>
                </a:lnTo>
                <a:lnTo>
                  <a:pt x="0" y="0"/>
                </a:lnTo>
                <a:close/>
              </a:path>
            </a:pathLst>
          </a:custGeom>
          <a:blipFill>
            <a:blip r:embed="rId9"/>
            <a:stretch>
              <a:fillRect/>
            </a:stretch>
          </a:blipFill>
        </p:spPr>
        <p:txBody>
          <a:bodyPr/>
          <a:lstStyle/>
          <a:p>
            <a:endParaRPr lang="fr-FR"/>
          </a:p>
        </p:txBody>
      </p:sp>
      <p:sp>
        <p:nvSpPr>
          <p:cNvPr id="11" name="Freeform 11"/>
          <p:cNvSpPr/>
          <p:nvPr/>
        </p:nvSpPr>
        <p:spPr>
          <a:xfrm>
            <a:off x="3967259" y="3490185"/>
            <a:ext cx="1222079" cy="1695370"/>
          </a:xfrm>
          <a:custGeom>
            <a:avLst/>
            <a:gdLst/>
            <a:ahLst/>
            <a:cxnLst/>
            <a:rect l="l" t="t" r="r" b="b"/>
            <a:pathLst>
              <a:path w="1222079" h="1695370">
                <a:moveTo>
                  <a:pt x="0" y="0"/>
                </a:moveTo>
                <a:lnTo>
                  <a:pt x="1222079" y="0"/>
                </a:lnTo>
                <a:lnTo>
                  <a:pt x="1222079" y="1695370"/>
                </a:lnTo>
                <a:lnTo>
                  <a:pt x="0" y="1695370"/>
                </a:lnTo>
                <a:lnTo>
                  <a:pt x="0" y="0"/>
                </a:lnTo>
                <a:close/>
              </a:path>
            </a:pathLst>
          </a:custGeom>
          <a:blipFill>
            <a:blip r:embed="rId10"/>
            <a:stretch>
              <a:fillRect/>
            </a:stretch>
          </a:blipFill>
        </p:spPr>
        <p:txBody>
          <a:bodyPr/>
          <a:lstStyle/>
          <a:p>
            <a:endParaRPr lang="fr-FR"/>
          </a:p>
        </p:txBody>
      </p:sp>
      <p:sp>
        <p:nvSpPr>
          <p:cNvPr id="12" name="TextBox 12"/>
          <p:cNvSpPr txBox="1"/>
          <p:nvPr/>
        </p:nvSpPr>
        <p:spPr>
          <a:xfrm>
            <a:off x="5410200" y="876301"/>
            <a:ext cx="7911679" cy="2035365"/>
          </a:xfrm>
          <a:prstGeom prst="rect">
            <a:avLst/>
          </a:prstGeom>
        </p:spPr>
        <p:txBody>
          <a:bodyPr wrap="square" lIns="0" tIns="0" rIns="0" bIns="0" rtlCol="0" anchor="t">
            <a:spAutoFit/>
          </a:bodyPr>
          <a:lstStyle/>
          <a:p>
            <a:pPr marL="0" lvl="0" indent="0" algn="ctr">
              <a:lnSpc>
                <a:spcPts val="7490"/>
              </a:lnSpc>
              <a:spcBef>
                <a:spcPct val="0"/>
              </a:spcBef>
            </a:pPr>
            <a:r>
              <a:rPr lang="en-US" sz="10403" dirty="0">
                <a:solidFill>
                  <a:srgbClr val="6866E1"/>
                </a:solidFill>
                <a:latin typeface="Computer Says No"/>
                <a:ea typeface="Computer Says No"/>
                <a:cs typeface="Computer Says No"/>
                <a:sym typeface="Computer Says No"/>
              </a:rPr>
              <a:t>PROJECT OBJECTIVES</a:t>
            </a:r>
          </a:p>
        </p:txBody>
      </p:sp>
      <p:sp>
        <p:nvSpPr>
          <p:cNvPr id="13" name="TextBox 13"/>
          <p:cNvSpPr txBox="1"/>
          <p:nvPr/>
        </p:nvSpPr>
        <p:spPr>
          <a:xfrm>
            <a:off x="2950086" y="5506264"/>
            <a:ext cx="3273210" cy="1219565"/>
          </a:xfrm>
          <a:prstGeom prst="rect">
            <a:avLst/>
          </a:prstGeom>
        </p:spPr>
        <p:txBody>
          <a:bodyPr wrap="square" lIns="0" tIns="0" rIns="0" bIns="0" rtlCol="0" anchor="t">
            <a:spAutoFit/>
          </a:bodyPr>
          <a:lstStyle/>
          <a:p>
            <a:pPr marL="0" lvl="0" indent="0" algn="ctr">
              <a:lnSpc>
                <a:spcPts val="4458"/>
              </a:lnSpc>
              <a:spcBef>
                <a:spcPct val="0"/>
              </a:spcBef>
            </a:pPr>
            <a:r>
              <a:rPr lang="en-US" sz="5000" dirty="0">
                <a:solidFill>
                  <a:srgbClr val="BF78FE"/>
                </a:solidFill>
                <a:latin typeface="Computer Says No"/>
                <a:ea typeface="Computer Says No"/>
                <a:cs typeface="Computer Says No"/>
                <a:sym typeface="Computer Says No"/>
              </a:rPr>
              <a:t>OBJECTIVE</a:t>
            </a:r>
            <a:r>
              <a:rPr lang="en-US" sz="6192" dirty="0">
                <a:solidFill>
                  <a:srgbClr val="BF78FE"/>
                </a:solidFill>
                <a:latin typeface="Computer Says No"/>
                <a:ea typeface="Computer Says No"/>
                <a:cs typeface="Computer Says No"/>
                <a:sym typeface="Computer Says No"/>
              </a:rPr>
              <a:t> 01</a:t>
            </a:r>
          </a:p>
        </p:txBody>
      </p:sp>
      <p:sp>
        <p:nvSpPr>
          <p:cNvPr id="14" name="TextBox 14"/>
          <p:cNvSpPr txBox="1"/>
          <p:nvPr/>
        </p:nvSpPr>
        <p:spPr>
          <a:xfrm>
            <a:off x="3059776" y="6493113"/>
            <a:ext cx="3037045" cy="915226"/>
          </a:xfrm>
          <a:prstGeom prst="rect">
            <a:avLst/>
          </a:prstGeom>
        </p:spPr>
        <p:txBody>
          <a:bodyPr lIns="0" tIns="0" rIns="0" bIns="0" rtlCol="0" anchor="t">
            <a:spAutoFit/>
          </a:bodyPr>
          <a:lstStyle/>
          <a:p>
            <a:pPr marL="497853" lvl="1" indent="-248926" algn="l">
              <a:lnSpc>
                <a:spcPts val="3735"/>
              </a:lnSpc>
              <a:buFont typeface="Arial"/>
              <a:buChar char="•"/>
            </a:pPr>
            <a:r>
              <a:rPr lang="en-US" sz="2305">
                <a:solidFill>
                  <a:srgbClr val="FFFFFF"/>
                </a:solidFill>
                <a:latin typeface="Poppins Light"/>
                <a:ea typeface="Poppins Light"/>
                <a:cs typeface="Poppins Light"/>
                <a:sym typeface="Poppins Light"/>
              </a:rPr>
              <a:t>Monothread</a:t>
            </a:r>
          </a:p>
          <a:p>
            <a:pPr marL="497853" lvl="1" indent="-248926" algn="l">
              <a:lnSpc>
                <a:spcPts val="3735"/>
              </a:lnSpc>
              <a:buFont typeface="Arial"/>
              <a:buChar char="•"/>
            </a:pPr>
            <a:r>
              <a:rPr lang="en-US" sz="2305">
                <a:solidFill>
                  <a:srgbClr val="FFFFFF"/>
                </a:solidFill>
                <a:latin typeface="Poppins Light"/>
                <a:ea typeface="Poppins Light"/>
                <a:cs typeface="Poppins Light"/>
                <a:sym typeface="Poppins Light"/>
              </a:rPr>
              <a:t>MonoProcessus</a:t>
            </a:r>
          </a:p>
        </p:txBody>
      </p:sp>
      <p:sp>
        <p:nvSpPr>
          <p:cNvPr id="15" name="TextBox 15"/>
          <p:cNvSpPr txBox="1"/>
          <p:nvPr/>
        </p:nvSpPr>
        <p:spPr>
          <a:xfrm>
            <a:off x="7880834" y="5448300"/>
            <a:ext cx="3246595" cy="1219565"/>
          </a:xfrm>
          <a:prstGeom prst="rect">
            <a:avLst/>
          </a:prstGeom>
        </p:spPr>
        <p:txBody>
          <a:bodyPr wrap="square" lIns="0" tIns="0" rIns="0" bIns="0" rtlCol="0" anchor="t">
            <a:spAutoFit/>
          </a:bodyPr>
          <a:lstStyle/>
          <a:p>
            <a:pPr marL="0" lvl="0" indent="0" algn="ctr">
              <a:lnSpc>
                <a:spcPts val="4458"/>
              </a:lnSpc>
              <a:spcBef>
                <a:spcPct val="0"/>
              </a:spcBef>
            </a:pPr>
            <a:r>
              <a:rPr lang="en-US" sz="5000" dirty="0">
                <a:solidFill>
                  <a:srgbClr val="BF78FE"/>
                </a:solidFill>
                <a:latin typeface="Computer Says No"/>
                <a:ea typeface="Computer Says No"/>
                <a:cs typeface="Computer Says No"/>
                <a:sym typeface="Computer Says No"/>
              </a:rPr>
              <a:t>OBJECTIVE</a:t>
            </a:r>
            <a:r>
              <a:rPr lang="en-US" sz="6192" dirty="0">
                <a:solidFill>
                  <a:srgbClr val="BF78FE"/>
                </a:solidFill>
                <a:latin typeface="Computer Says No"/>
                <a:ea typeface="Computer Says No"/>
                <a:cs typeface="Computer Says No"/>
                <a:sym typeface="Computer Says No"/>
              </a:rPr>
              <a:t> 02</a:t>
            </a:r>
          </a:p>
        </p:txBody>
      </p:sp>
      <p:sp>
        <p:nvSpPr>
          <p:cNvPr id="16" name="TextBox 16"/>
          <p:cNvSpPr txBox="1"/>
          <p:nvPr/>
        </p:nvSpPr>
        <p:spPr>
          <a:xfrm>
            <a:off x="12636343" y="5412846"/>
            <a:ext cx="3227904" cy="1219566"/>
          </a:xfrm>
          <a:prstGeom prst="rect">
            <a:avLst/>
          </a:prstGeom>
        </p:spPr>
        <p:txBody>
          <a:bodyPr wrap="square" lIns="0" tIns="0" rIns="0" bIns="0" rtlCol="0" anchor="t">
            <a:spAutoFit/>
          </a:bodyPr>
          <a:lstStyle/>
          <a:p>
            <a:pPr marL="0" lvl="0" indent="0" algn="ctr">
              <a:lnSpc>
                <a:spcPts val="4458"/>
              </a:lnSpc>
              <a:spcBef>
                <a:spcPct val="0"/>
              </a:spcBef>
            </a:pPr>
            <a:r>
              <a:rPr lang="en-US" sz="5000" dirty="0">
                <a:solidFill>
                  <a:srgbClr val="BF78FE"/>
                </a:solidFill>
                <a:latin typeface="Computer Says No"/>
                <a:ea typeface="Computer Says No"/>
                <a:cs typeface="Computer Says No"/>
                <a:sym typeface="Computer Says No"/>
              </a:rPr>
              <a:t>OBJECTIVE</a:t>
            </a:r>
            <a:r>
              <a:rPr lang="en-US" sz="6192" dirty="0">
                <a:solidFill>
                  <a:srgbClr val="BF78FE"/>
                </a:solidFill>
                <a:latin typeface="Computer Says No"/>
                <a:ea typeface="Computer Says No"/>
                <a:cs typeface="Computer Says No"/>
                <a:sym typeface="Computer Says No"/>
              </a:rPr>
              <a:t> 03</a:t>
            </a:r>
          </a:p>
        </p:txBody>
      </p:sp>
      <p:sp>
        <p:nvSpPr>
          <p:cNvPr id="17" name="TextBox 17"/>
          <p:cNvSpPr txBox="1"/>
          <p:nvPr/>
        </p:nvSpPr>
        <p:spPr>
          <a:xfrm>
            <a:off x="7900531" y="5997813"/>
            <a:ext cx="3037045" cy="1848676"/>
          </a:xfrm>
          <a:prstGeom prst="rect">
            <a:avLst/>
          </a:prstGeom>
        </p:spPr>
        <p:txBody>
          <a:bodyPr lIns="0" tIns="0" rIns="0" bIns="0" rtlCol="0" anchor="t">
            <a:spAutoFit/>
          </a:bodyPr>
          <a:lstStyle/>
          <a:p>
            <a:pPr algn="just">
              <a:lnSpc>
                <a:spcPts val="3735"/>
              </a:lnSpc>
            </a:pPr>
            <a:endParaRPr/>
          </a:p>
          <a:p>
            <a:pPr marL="497853" lvl="1" indent="-248926" algn="just">
              <a:lnSpc>
                <a:spcPts val="3735"/>
              </a:lnSpc>
              <a:buFont typeface="Arial"/>
              <a:buChar char="•"/>
            </a:pPr>
            <a:r>
              <a:rPr lang="en-US" sz="2305">
                <a:solidFill>
                  <a:srgbClr val="FFFFFF"/>
                </a:solidFill>
                <a:latin typeface="Poppins Light"/>
                <a:ea typeface="Poppins Light"/>
                <a:cs typeface="Poppins Light"/>
                <a:sym typeface="Poppins Light"/>
              </a:rPr>
              <a:t>Multiprocessus</a:t>
            </a:r>
          </a:p>
          <a:p>
            <a:pPr marL="497853" lvl="1" indent="-248926" algn="just">
              <a:lnSpc>
                <a:spcPts val="3735"/>
              </a:lnSpc>
              <a:buFont typeface="Arial"/>
              <a:buChar char="•"/>
            </a:pPr>
            <a:r>
              <a:rPr lang="en-US" sz="2305">
                <a:solidFill>
                  <a:srgbClr val="FFFFFF"/>
                </a:solidFill>
                <a:latin typeface="Poppins Light"/>
                <a:ea typeface="Poppins Light"/>
                <a:cs typeface="Poppins Light"/>
                <a:sym typeface="Poppins Light"/>
              </a:rPr>
              <a:t>Multi-threads </a:t>
            </a:r>
          </a:p>
          <a:p>
            <a:pPr algn="just">
              <a:lnSpc>
                <a:spcPts val="3735"/>
              </a:lnSpc>
            </a:pPr>
            <a:endParaRPr lang="en-US" sz="2305">
              <a:solidFill>
                <a:srgbClr val="FFFFFF"/>
              </a:solidFill>
              <a:latin typeface="Poppins Light"/>
              <a:ea typeface="Poppins Light"/>
              <a:cs typeface="Poppins Light"/>
              <a:sym typeface="Poppins Light"/>
            </a:endParaRPr>
          </a:p>
        </p:txBody>
      </p:sp>
      <p:sp>
        <p:nvSpPr>
          <p:cNvPr id="18" name="TextBox 18"/>
          <p:cNvSpPr txBox="1"/>
          <p:nvPr/>
        </p:nvSpPr>
        <p:spPr>
          <a:xfrm>
            <a:off x="12636343" y="6493113"/>
            <a:ext cx="3165814" cy="2271712"/>
          </a:xfrm>
          <a:prstGeom prst="rect">
            <a:avLst/>
          </a:prstGeom>
        </p:spPr>
        <p:txBody>
          <a:bodyPr lIns="0" tIns="0" rIns="0" bIns="0" rtlCol="0" anchor="t">
            <a:spAutoFit/>
          </a:bodyPr>
          <a:lstStyle/>
          <a:p>
            <a:pPr marL="473951" lvl="1" indent="-236976" algn="ctr">
              <a:lnSpc>
                <a:spcPts val="3556"/>
              </a:lnSpc>
              <a:buFont typeface="Arial"/>
              <a:buChar char="•"/>
            </a:pPr>
            <a:r>
              <a:rPr lang="en-US" sz="2195" dirty="0" err="1">
                <a:solidFill>
                  <a:srgbClr val="FFFFFF"/>
                </a:solidFill>
                <a:latin typeface="Poppins Light"/>
                <a:ea typeface="Poppins Light"/>
                <a:cs typeface="Poppins Light"/>
                <a:sym typeface="Poppins Light"/>
              </a:rPr>
              <a:t>Synchronisation</a:t>
            </a:r>
            <a:r>
              <a:rPr lang="en-US" sz="2195" dirty="0">
                <a:solidFill>
                  <a:srgbClr val="FFFFFF"/>
                </a:solidFill>
                <a:latin typeface="Poppins Light"/>
                <a:ea typeface="Poppins Light"/>
                <a:cs typeface="Poppins Light"/>
                <a:sym typeface="Poppins Light"/>
              </a:rPr>
              <a:t> via les </a:t>
            </a:r>
            <a:r>
              <a:rPr lang="en-US" sz="2195" dirty="0" err="1">
                <a:solidFill>
                  <a:srgbClr val="FFFFFF"/>
                </a:solidFill>
                <a:latin typeface="Poppins Light"/>
                <a:ea typeface="Poppins Light"/>
                <a:cs typeface="Poppins Light"/>
                <a:sym typeface="Poppins Light"/>
              </a:rPr>
              <a:t>sémaphores</a:t>
            </a:r>
            <a:r>
              <a:rPr lang="en-US" sz="2195" dirty="0">
                <a:solidFill>
                  <a:srgbClr val="FFFFFF"/>
                </a:solidFill>
                <a:latin typeface="Poppins Light"/>
                <a:ea typeface="Poppins Light"/>
                <a:cs typeface="Poppins Light"/>
                <a:sym typeface="Poppins Light"/>
              </a:rPr>
              <a:t> </a:t>
            </a:r>
          </a:p>
          <a:p>
            <a:pPr marL="473951" lvl="1" indent="-236976" algn="r">
              <a:lnSpc>
                <a:spcPts val="3556"/>
              </a:lnSpc>
              <a:buFont typeface="Arial"/>
              <a:buChar char="•"/>
            </a:pPr>
            <a:r>
              <a:rPr lang="en-US" sz="2195" dirty="0" err="1">
                <a:solidFill>
                  <a:srgbClr val="FFFFFF"/>
                </a:solidFill>
                <a:latin typeface="Poppins Light"/>
                <a:ea typeface="Poppins Light"/>
                <a:cs typeface="Poppins Light"/>
                <a:sym typeface="Poppins Light"/>
              </a:rPr>
              <a:t>Synchronisation</a:t>
            </a:r>
            <a:r>
              <a:rPr lang="en-US" sz="2195" dirty="0">
                <a:solidFill>
                  <a:srgbClr val="FFFFFF"/>
                </a:solidFill>
                <a:latin typeface="Poppins Light"/>
                <a:ea typeface="Poppins Light"/>
                <a:cs typeface="Poppins Light"/>
                <a:sym typeface="Poppins Light"/>
              </a:rPr>
              <a:t> via</a:t>
            </a:r>
          </a:p>
          <a:p>
            <a:pPr algn="r">
              <a:lnSpc>
                <a:spcPts val="3556"/>
              </a:lnSpc>
            </a:pPr>
            <a:r>
              <a:rPr lang="en-US" sz="2195" dirty="0">
                <a:solidFill>
                  <a:srgbClr val="FFFFFF"/>
                </a:solidFill>
                <a:latin typeface="Poppins Light"/>
                <a:ea typeface="Poppins Light"/>
                <a:cs typeface="Poppins Light"/>
                <a:sym typeface="Poppins Light"/>
              </a:rPr>
              <a:t>philosophes </a:t>
            </a:r>
            <a:r>
              <a:rPr lang="en-US" sz="2195" dirty="0" err="1">
                <a:solidFill>
                  <a:srgbClr val="FFFFFF"/>
                </a:solidFill>
                <a:latin typeface="Poppins Light"/>
                <a:ea typeface="Poppins Light"/>
                <a:cs typeface="Poppins Light"/>
                <a:sym typeface="Poppins Light"/>
              </a:rPr>
              <a:t>dineurs</a:t>
            </a:r>
            <a:endParaRPr lang="en-US" sz="2195" dirty="0">
              <a:solidFill>
                <a:srgbClr val="FFFFFF"/>
              </a:solidFill>
              <a:latin typeface="Poppins Light"/>
              <a:ea typeface="Poppins Light"/>
              <a:cs typeface="Poppins Light"/>
              <a:sym typeface="Poppins Light"/>
            </a:endParaRPr>
          </a:p>
          <a:p>
            <a:pPr algn="ctr">
              <a:lnSpc>
                <a:spcPts val="3556"/>
              </a:lnSpc>
            </a:pPr>
            <a:endParaRPr lang="en-US" sz="2195" dirty="0">
              <a:solidFill>
                <a:srgbClr val="FFFFFF"/>
              </a:solidFill>
              <a:latin typeface="Poppins Light"/>
              <a:ea typeface="Poppins Light"/>
              <a:cs typeface="Poppins Light"/>
              <a:sym typeface="Poppins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fr-FR"/>
          </a:p>
        </p:txBody>
      </p:sp>
      <p:sp>
        <p:nvSpPr>
          <p:cNvPr id="3" name="Freeform 3"/>
          <p:cNvSpPr/>
          <p:nvPr/>
        </p:nvSpPr>
        <p:spPr>
          <a:xfrm>
            <a:off x="1900956" y="1535574"/>
            <a:ext cx="3497870" cy="3497870"/>
          </a:xfrm>
          <a:custGeom>
            <a:avLst/>
            <a:gdLst/>
            <a:ahLst/>
            <a:cxnLst/>
            <a:rect l="l" t="t" r="r" b="b"/>
            <a:pathLst>
              <a:path w="3497870" h="3497870">
                <a:moveTo>
                  <a:pt x="0" y="0"/>
                </a:moveTo>
                <a:lnTo>
                  <a:pt x="3497871" y="0"/>
                </a:lnTo>
                <a:lnTo>
                  <a:pt x="3497871"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4" name="Freeform 4"/>
          <p:cNvSpPr/>
          <p:nvPr/>
        </p:nvSpPr>
        <p:spPr>
          <a:xfrm>
            <a:off x="3784333" y="3447501"/>
            <a:ext cx="3497870" cy="3497870"/>
          </a:xfrm>
          <a:custGeom>
            <a:avLst/>
            <a:gdLst/>
            <a:ahLst/>
            <a:cxnLst/>
            <a:rect l="l" t="t" r="r" b="b"/>
            <a:pathLst>
              <a:path w="3497870" h="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5" name="Freeform 5"/>
          <p:cNvSpPr/>
          <p:nvPr/>
        </p:nvSpPr>
        <p:spPr>
          <a:xfrm>
            <a:off x="1897712" y="5253556"/>
            <a:ext cx="3497870" cy="3497870"/>
          </a:xfrm>
          <a:custGeom>
            <a:avLst/>
            <a:gdLst/>
            <a:ahLst/>
            <a:cxnLst/>
            <a:rect l="l" t="t" r="r" b="b"/>
            <a:pathLst>
              <a:path w="3497870" h="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6" name="Freeform 6"/>
          <p:cNvSpPr/>
          <p:nvPr/>
        </p:nvSpPr>
        <p:spPr>
          <a:xfrm>
            <a:off x="-4870" y="3447501"/>
            <a:ext cx="3497870" cy="3497870"/>
          </a:xfrm>
          <a:custGeom>
            <a:avLst/>
            <a:gdLst/>
            <a:ahLst/>
            <a:cxnLst/>
            <a:rect l="l" t="t" r="r" b="b"/>
            <a:pathLst>
              <a:path w="3497870" h="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FR"/>
          </a:p>
        </p:txBody>
      </p:sp>
      <p:sp>
        <p:nvSpPr>
          <p:cNvPr id="7" name="Freeform 7"/>
          <p:cNvSpPr/>
          <p:nvPr/>
        </p:nvSpPr>
        <p:spPr>
          <a:xfrm>
            <a:off x="-4016049" y="-3456163"/>
            <a:ext cx="7800381" cy="6821864"/>
          </a:xfrm>
          <a:custGeom>
            <a:avLst/>
            <a:gdLst/>
            <a:ahLst/>
            <a:cxnLst/>
            <a:rect l="l" t="t" r="r" b="b"/>
            <a:pathLst>
              <a:path w="7800381" h="6821864">
                <a:moveTo>
                  <a:pt x="0" y="0"/>
                </a:moveTo>
                <a:lnTo>
                  <a:pt x="7800382" y="0"/>
                </a:lnTo>
                <a:lnTo>
                  <a:pt x="7800382" y="6821863"/>
                </a:lnTo>
                <a:lnTo>
                  <a:pt x="0" y="6821863"/>
                </a:lnTo>
                <a:lnTo>
                  <a:pt x="0" y="0"/>
                </a:lnTo>
                <a:close/>
              </a:path>
            </a:pathLst>
          </a:custGeom>
          <a:blipFill>
            <a:blip r:embed="rId5"/>
            <a:stretch>
              <a:fillRect/>
            </a:stretch>
          </a:blipFill>
        </p:spPr>
        <p:txBody>
          <a:bodyPr/>
          <a:lstStyle/>
          <a:p>
            <a:endParaRPr lang="fr-FR"/>
          </a:p>
        </p:txBody>
      </p:sp>
      <p:sp>
        <p:nvSpPr>
          <p:cNvPr id="8" name="Freeform 8"/>
          <p:cNvSpPr/>
          <p:nvPr/>
        </p:nvSpPr>
        <p:spPr>
          <a:xfrm>
            <a:off x="14318498" y="3793110"/>
            <a:ext cx="5198484" cy="8229600"/>
          </a:xfrm>
          <a:custGeom>
            <a:avLst/>
            <a:gdLst/>
            <a:ahLst/>
            <a:cxnLst/>
            <a:rect l="l" t="t" r="r" b="b"/>
            <a:pathLst>
              <a:path w="5198484" h="8229600">
                <a:moveTo>
                  <a:pt x="0" y="0"/>
                </a:moveTo>
                <a:lnTo>
                  <a:pt x="5198484" y="0"/>
                </a:lnTo>
                <a:lnTo>
                  <a:pt x="5198484" y="8229600"/>
                </a:lnTo>
                <a:lnTo>
                  <a:pt x="0" y="8229600"/>
                </a:lnTo>
                <a:lnTo>
                  <a:pt x="0" y="0"/>
                </a:lnTo>
                <a:close/>
              </a:path>
            </a:pathLst>
          </a:custGeom>
          <a:blipFill>
            <a:blip r:embed="rId6"/>
            <a:stretch>
              <a:fillRect/>
            </a:stretch>
          </a:blipFill>
        </p:spPr>
        <p:txBody>
          <a:bodyPr/>
          <a:lstStyle/>
          <a:p>
            <a:endParaRPr lang="fr-FR"/>
          </a:p>
        </p:txBody>
      </p:sp>
      <p:sp>
        <p:nvSpPr>
          <p:cNvPr id="9" name="TextBox 9"/>
          <p:cNvSpPr txBox="1"/>
          <p:nvPr/>
        </p:nvSpPr>
        <p:spPr>
          <a:xfrm>
            <a:off x="6969734" y="1319745"/>
            <a:ext cx="11165866" cy="1219565"/>
          </a:xfrm>
          <a:prstGeom prst="rect">
            <a:avLst/>
          </a:prstGeom>
        </p:spPr>
        <p:txBody>
          <a:bodyPr wrap="square" lIns="0" tIns="0" rIns="0" bIns="0" rtlCol="0" anchor="t">
            <a:spAutoFit/>
          </a:bodyPr>
          <a:lstStyle/>
          <a:p>
            <a:pPr algn="l">
              <a:lnSpc>
                <a:spcPts val="4458"/>
              </a:lnSpc>
            </a:pPr>
            <a:r>
              <a:rPr lang="en-US" sz="6192" dirty="0">
                <a:solidFill>
                  <a:srgbClr val="6866E1"/>
                </a:solidFill>
                <a:latin typeface="Computer Says No"/>
                <a:ea typeface="Computer Says No"/>
                <a:cs typeface="Computer Says No"/>
                <a:sym typeface="Computer Says No"/>
              </a:rPr>
              <a:t>MONOTHREAD/MONOPROCESSUS</a:t>
            </a:r>
          </a:p>
          <a:p>
            <a:pPr marL="0" lvl="0" indent="0" algn="l">
              <a:lnSpc>
                <a:spcPts val="4458"/>
              </a:lnSpc>
              <a:spcBef>
                <a:spcPct val="0"/>
              </a:spcBef>
            </a:pPr>
            <a:endParaRPr lang="en-US" sz="6192" dirty="0">
              <a:solidFill>
                <a:srgbClr val="6866E1"/>
              </a:solidFill>
              <a:latin typeface="Computer Says No"/>
              <a:ea typeface="Computer Says No"/>
              <a:cs typeface="Computer Says No"/>
              <a:sym typeface="Computer Says No"/>
            </a:endParaRPr>
          </a:p>
        </p:txBody>
      </p:sp>
      <p:sp>
        <p:nvSpPr>
          <p:cNvPr id="10" name="TextBox 10"/>
          <p:cNvSpPr txBox="1"/>
          <p:nvPr/>
        </p:nvSpPr>
        <p:spPr>
          <a:xfrm>
            <a:off x="7577478" y="2076642"/>
            <a:ext cx="9340262" cy="1929067"/>
          </a:xfrm>
          <a:prstGeom prst="rect">
            <a:avLst/>
          </a:prstGeom>
        </p:spPr>
        <p:txBody>
          <a:bodyPr lIns="0" tIns="0" rIns="0" bIns="0" rtlCol="0" anchor="t">
            <a:spAutoFit/>
          </a:bodyPr>
          <a:lstStyle/>
          <a:p>
            <a:pPr algn="l">
              <a:lnSpc>
                <a:spcPts val="3897"/>
              </a:lnSpc>
            </a:pPr>
            <a:r>
              <a:rPr lang="en-US" sz="2405">
                <a:solidFill>
                  <a:srgbClr val="FFFFFF"/>
                </a:solidFill>
                <a:latin typeface="Poppins Light"/>
                <a:ea typeface="Poppins Light"/>
                <a:cs typeface="Poppins Light"/>
                <a:sym typeface="Poppins Light"/>
              </a:rPr>
              <a:t>Un programme en monothread ou en monoprocessus exécute les tâches de manière séquentielle, avec un seul fil d'exécution ou processus, ce qui limite le traitement parallèle mais simplifie la gestion des ressources</a:t>
            </a:r>
          </a:p>
        </p:txBody>
      </p:sp>
      <p:sp>
        <p:nvSpPr>
          <p:cNvPr id="11" name="TextBox 11"/>
          <p:cNvSpPr txBox="1"/>
          <p:nvPr/>
        </p:nvSpPr>
        <p:spPr>
          <a:xfrm>
            <a:off x="7282203" y="4504981"/>
            <a:ext cx="8567397" cy="642484"/>
          </a:xfrm>
          <a:prstGeom prst="rect">
            <a:avLst/>
          </a:prstGeom>
        </p:spPr>
        <p:txBody>
          <a:bodyPr wrap="square" lIns="0" tIns="0" rIns="0" bIns="0" rtlCol="0" anchor="t">
            <a:spAutoFit/>
          </a:bodyPr>
          <a:lstStyle/>
          <a:p>
            <a:pPr marL="0" lvl="0" indent="0" algn="l">
              <a:lnSpc>
                <a:spcPts val="4458"/>
              </a:lnSpc>
              <a:spcBef>
                <a:spcPct val="0"/>
              </a:spcBef>
            </a:pPr>
            <a:r>
              <a:rPr lang="en-US" sz="6192" dirty="0">
                <a:solidFill>
                  <a:srgbClr val="6866E1"/>
                </a:solidFill>
                <a:latin typeface="Computer Says No"/>
                <a:ea typeface="Computer Says No"/>
                <a:cs typeface="Computer Says No"/>
                <a:sym typeface="Computer Says No"/>
              </a:rPr>
              <a:t>ACCROÎTRE L'EFFICACITÉ</a:t>
            </a:r>
          </a:p>
        </p:txBody>
      </p:sp>
      <p:sp>
        <p:nvSpPr>
          <p:cNvPr id="12" name="TextBox 12"/>
          <p:cNvSpPr txBox="1"/>
          <p:nvPr/>
        </p:nvSpPr>
        <p:spPr>
          <a:xfrm>
            <a:off x="7577478" y="4871136"/>
            <a:ext cx="8764856" cy="1759903"/>
          </a:xfrm>
          <a:prstGeom prst="rect">
            <a:avLst/>
          </a:prstGeom>
        </p:spPr>
        <p:txBody>
          <a:bodyPr lIns="0" tIns="0" rIns="0" bIns="0" rtlCol="0" anchor="t">
            <a:spAutoFit/>
          </a:bodyPr>
          <a:lstStyle/>
          <a:p>
            <a:pPr algn="l">
              <a:lnSpc>
                <a:spcPts val="2439"/>
              </a:lnSpc>
            </a:pPr>
            <a:endParaRPr dirty="0"/>
          </a:p>
          <a:p>
            <a:pPr algn="l">
              <a:lnSpc>
                <a:spcPts val="3897"/>
              </a:lnSpc>
            </a:pPr>
            <a:r>
              <a:rPr lang="en-US" sz="2405" dirty="0" err="1">
                <a:solidFill>
                  <a:srgbClr val="FFFFFF"/>
                </a:solidFill>
                <a:latin typeface="Poppins Light"/>
                <a:ea typeface="Poppins Light"/>
                <a:cs typeface="Poppins Light"/>
                <a:sym typeface="Poppins Light"/>
              </a:rPr>
              <a:t>Optimiser</a:t>
            </a:r>
            <a:r>
              <a:rPr lang="en-US" sz="2405" dirty="0">
                <a:solidFill>
                  <a:srgbClr val="FFFFFF"/>
                </a:solidFill>
                <a:latin typeface="Poppins Light"/>
                <a:ea typeface="Poppins Light"/>
                <a:cs typeface="Poppins Light"/>
                <a:sym typeface="Poppins Light"/>
              </a:rPr>
              <a:t> </a:t>
            </a:r>
            <a:r>
              <a:rPr lang="en-US" sz="2405" dirty="0" err="1">
                <a:solidFill>
                  <a:srgbClr val="FFFFFF"/>
                </a:solidFill>
                <a:latin typeface="Poppins Light"/>
                <a:ea typeface="Poppins Light"/>
                <a:cs typeface="Poppins Light"/>
                <a:sym typeface="Poppins Light"/>
              </a:rPr>
              <a:t>l'efficacité</a:t>
            </a:r>
            <a:r>
              <a:rPr lang="en-US" sz="2405" dirty="0">
                <a:solidFill>
                  <a:srgbClr val="FFFFFF"/>
                </a:solidFill>
                <a:latin typeface="Poppins Light"/>
                <a:ea typeface="Poppins Light"/>
                <a:cs typeface="Poppins Light"/>
                <a:sym typeface="Poppins Light"/>
              </a:rPr>
              <a:t> grâce à </a:t>
            </a:r>
            <a:r>
              <a:rPr lang="en-US" sz="2405" dirty="0" err="1">
                <a:solidFill>
                  <a:srgbClr val="FFFFFF"/>
                </a:solidFill>
                <a:latin typeface="Poppins Light"/>
                <a:ea typeface="Poppins Light"/>
                <a:cs typeface="Poppins Light"/>
                <a:sym typeface="Poppins Light"/>
              </a:rPr>
              <a:t>l'utilisation</a:t>
            </a:r>
            <a:r>
              <a:rPr lang="en-US" sz="2405" dirty="0">
                <a:solidFill>
                  <a:srgbClr val="FFFFFF"/>
                </a:solidFill>
                <a:latin typeface="Poppins Light"/>
                <a:ea typeface="Poppins Light"/>
                <a:cs typeface="Poppins Light"/>
                <a:sym typeface="Poppins Light"/>
              </a:rPr>
              <a:t> de processus </a:t>
            </a:r>
            <a:r>
              <a:rPr lang="en-US" sz="2405" dirty="0" err="1">
                <a:solidFill>
                  <a:srgbClr val="FFFFFF"/>
                </a:solidFill>
                <a:latin typeface="Poppins Light"/>
                <a:ea typeface="Poppins Light"/>
                <a:cs typeface="Poppins Light"/>
                <a:sym typeface="Poppins Light"/>
              </a:rPr>
              <a:t>uniques</a:t>
            </a:r>
            <a:r>
              <a:rPr lang="en-US" sz="2405" dirty="0">
                <a:solidFill>
                  <a:srgbClr val="FFFFFF"/>
                </a:solidFill>
                <a:latin typeface="Poppins Light"/>
                <a:ea typeface="Poppins Light"/>
                <a:cs typeface="Poppins Light"/>
                <a:sym typeface="Poppins Light"/>
              </a:rPr>
              <a:t> (</a:t>
            </a:r>
            <a:r>
              <a:rPr lang="en-US" sz="2405" dirty="0" err="1">
                <a:solidFill>
                  <a:srgbClr val="FFFFFF"/>
                </a:solidFill>
                <a:latin typeface="Poppins Light"/>
                <a:ea typeface="Poppins Light"/>
                <a:cs typeface="Poppins Light"/>
                <a:sym typeface="Poppins Light"/>
              </a:rPr>
              <a:t>monoprocess</a:t>
            </a:r>
            <a:r>
              <a:rPr lang="en-US" sz="2405" dirty="0">
                <a:solidFill>
                  <a:srgbClr val="FFFFFF"/>
                </a:solidFill>
                <a:latin typeface="Poppins Light"/>
                <a:ea typeface="Poppins Light"/>
                <a:cs typeface="Poppins Light"/>
                <a:sym typeface="Poppins Light"/>
              </a:rPr>
              <a:t>) et de multi-threading</a:t>
            </a:r>
          </a:p>
          <a:p>
            <a:pPr algn="l">
              <a:lnSpc>
                <a:spcPts val="4059"/>
              </a:lnSpc>
            </a:pPr>
            <a:endParaRPr lang="en-US" sz="2405" dirty="0">
              <a:solidFill>
                <a:srgbClr val="FFFFFF"/>
              </a:solidFill>
              <a:latin typeface="Poppins Light"/>
              <a:ea typeface="Poppins Light"/>
              <a:cs typeface="Poppins Light"/>
              <a:sym typeface="Poppins Light"/>
            </a:endParaRPr>
          </a:p>
        </p:txBody>
      </p:sp>
      <p:sp>
        <p:nvSpPr>
          <p:cNvPr id="13" name="TextBox 13"/>
          <p:cNvSpPr txBox="1"/>
          <p:nvPr/>
        </p:nvSpPr>
        <p:spPr>
          <a:xfrm>
            <a:off x="7273606" y="6475772"/>
            <a:ext cx="9948006" cy="1219565"/>
          </a:xfrm>
          <a:prstGeom prst="rect">
            <a:avLst/>
          </a:prstGeom>
        </p:spPr>
        <p:txBody>
          <a:bodyPr wrap="square" lIns="0" tIns="0" rIns="0" bIns="0" rtlCol="0" anchor="t">
            <a:spAutoFit/>
          </a:bodyPr>
          <a:lstStyle/>
          <a:p>
            <a:pPr marL="0" lvl="0" indent="0" algn="l">
              <a:lnSpc>
                <a:spcPts val="4458"/>
              </a:lnSpc>
              <a:spcBef>
                <a:spcPct val="0"/>
              </a:spcBef>
            </a:pPr>
            <a:r>
              <a:rPr lang="en-US" sz="6192" dirty="0">
                <a:solidFill>
                  <a:srgbClr val="6866E1"/>
                </a:solidFill>
                <a:latin typeface="Computer Says No"/>
                <a:ea typeface="Computer Says No"/>
                <a:cs typeface="Computer Says No"/>
                <a:sym typeface="Computer Says No"/>
              </a:rPr>
              <a:t>AMÉLIORATION DE LA  PRÉCISION</a:t>
            </a:r>
          </a:p>
        </p:txBody>
      </p:sp>
      <p:sp>
        <p:nvSpPr>
          <p:cNvPr id="14" name="TextBox 14"/>
          <p:cNvSpPr txBox="1"/>
          <p:nvPr/>
        </p:nvSpPr>
        <p:spPr>
          <a:xfrm>
            <a:off x="7659583" y="7649516"/>
            <a:ext cx="7656617" cy="957517"/>
          </a:xfrm>
          <a:prstGeom prst="rect">
            <a:avLst/>
          </a:prstGeom>
        </p:spPr>
        <p:txBody>
          <a:bodyPr lIns="0" tIns="0" rIns="0" bIns="0" rtlCol="0" anchor="t">
            <a:spAutoFit/>
          </a:bodyPr>
          <a:lstStyle/>
          <a:p>
            <a:pPr algn="l">
              <a:lnSpc>
                <a:spcPts val="3897"/>
              </a:lnSpc>
            </a:pPr>
            <a:r>
              <a:rPr lang="en-US" sz="2405" dirty="0" err="1">
                <a:solidFill>
                  <a:srgbClr val="FFFFFF"/>
                </a:solidFill>
                <a:latin typeface="Poppins Light"/>
                <a:ea typeface="Poppins Light"/>
                <a:cs typeface="Poppins Light"/>
                <a:sym typeface="Poppins Light"/>
              </a:rPr>
              <a:t>Optimisation</a:t>
            </a:r>
            <a:r>
              <a:rPr lang="en-US" sz="2405" dirty="0">
                <a:solidFill>
                  <a:srgbClr val="FFFFFF"/>
                </a:solidFill>
                <a:latin typeface="Poppins Light"/>
                <a:ea typeface="Poppins Light"/>
                <a:cs typeface="Poppins Light"/>
                <a:sym typeface="Poppins Light"/>
              </a:rPr>
              <a:t> de la </a:t>
            </a:r>
            <a:r>
              <a:rPr lang="en-US" sz="2405" dirty="0" err="1">
                <a:solidFill>
                  <a:srgbClr val="FFFFFF"/>
                </a:solidFill>
                <a:latin typeface="Poppins Light"/>
                <a:ea typeface="Poppins Light"/>
                <a:cs typeface="Poppins Light"/>
                <a:sym typeface="Poppins Light"/>
              </a:rPr>
              <a:t>précision</a:t>
            </a:r>
            <a:r>
              <a:rPr lang="en-US" sz="2405" dirty="0">
                <a:solidFill>
                  <a:srgbClr val="FFFFFF"/>
                </a:solidFill>
                <a:latin typeface="Poppins Light"/>
                <a:ea typeface="Poppins Light"/>
                <a:cs typeface="Poppins Light"/>
                <a:sym typeface="Poppins Light"/>
              </a:rPr>
              <a:t> grâce à </a:t>
            </a:r>
            <a:r>
              <a:rPr lang="en-US" sz="2405" dirty="0" err="1">
                <a:solidFill>
                  <a:srgbClr val="FFFFFF"/>
                </a:solidFill>
                <a:latin typeface="Poppins Light"/>
                <a:ea typeface="Poppins Light"/>
                <a:cs typeface="Poppins Light"/>
                <a:sym typeface="Poppins Light"/>
              </a:rPr>
              <a:t>l'utilisation</a:t>
            </a:r>
            <a:r>
              <a:rPr lang="en-US" sz="2405" dirty="0">
                <a:solidFill>
                  <a:srgbClr val="FFFFFF"/>
                </a:solidFill>
                <a:latin typeface="Poppins Light"/>
                <a:ea typeface="Poppins Light"/>
                <a:cs typeface="Poppins Light"/>
                <a:sym typeface="Poppins Light"/>
              </a:rPr>
              <a:t> du multi-threading et du </a:t>
            </a:r>
            <a:r>
              <a:rPr lang="en-US" sz="2405" dirty="0" err="1">
                <a:solidFill>
                  <a:srgbClr val="FFFFFF"/>
                </a:solidFill>
                <a:latin typeface="Poppins Light"/>
                <a:ea typeface="Poppins Light"/>
                <a:cs typeface="Poppins Light"/>
                <a:sym typeface="Poppins Light"/>
              </a:rPr>
              <a:t>monoprocess</a:t>
            </a:r>
            <a:r>
              <a:rPr lang="en-US" sz="2405" dirty="0">
                <a:solidFill>
                  <a:srgbClr val="FFFFFF"/>
                </a:solidFill>
                <a:latin typeface="Poppins Light"/>
                <a:ea typeface="Poppins Light"/>
                <a:cs typeface="Poppins Light"/>
                <a:sym typeface="Poppins Light"/>
              </a:rPr>
              <a:t>.</a:t>
            </a:r>
          </a:p>
        </p:txBody>
      </p:sp>
      <p:sp>
        <p:nvSpPr>
          <p:cNvPr id="15" name="Freeform 15"/>
          <p:cNvSpPr/>
          <p:nvPr/>
        </p:nvSpPr>
        <p:spPr>
          <a:xfrm>
            <a:off x="3018198" y="2737251"/>
            <a:ext cx="1256899" cy="1256899"/>
          </a:xfrm>
          <a:custGeom>
            <a:avLst/>
            <a:gdLst/>
            <a:ahLst/>
            <a:cxnLst/>
            <a:rect l="l" t="t" r="r" b="b"/>
            <a:pathLst>
              <a:path w="1256899" h="1256899">
                <a:moveTo>
                  <a:pt x="0" y="0"/>
                </a:moveTo>
                <a:lnTo>
                  <a:pt x="1256898" y="0"/>
                </a:lnTo>
                <a:lnTo>
                  <a:pt x="1256898" y="1256899"/>
                </a:lnTo>
                <a:lnTo>
                  <a:pt x="0" y="125689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fr-FR"/>
          </a:p>
        </p:txBody>
      </p:sp>
      <p:sp>
        <p:nvSpPr>
          <p:cNvPr id="16" name="Freeform 16"/>
          <p:cNvSpPr/>
          <p:nvPr/>
        </p:nvSpPr>
        <p:spPr>
          <a:xfrm>
            <a:off x="4869838" y="4537149"/>
            <a:ext cx="1326860" cy="1256899"/>
          </a:xfrm>
          <a:custGeom>
            <a:avLst/>
            <a:gdLst/>
            <a:ahLst/>
            <a:cxnLst/>
            <a:rect l="l" t="t" r="r" b="b"/>
            <a:pathLst>
              <a:path w="1326860" h="1256899">
                <a:moveTo>
                  <a:pt x="0" y="0"/>
                </a:moveTo>
                <a:lnTo>
                  <a:pt x="1326860" y="0"/>
                </a:lnTo>
                <a:lnTo>
                  <a:pt x="1326860" y="1256899"/>
                </a:lnTo>
                <a:lnTo>
                  <a:pt x="0" y="1256899"/>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sq">
            <a:noFill/>
            <a:prstDash val="solid"/>
            <a:miter/>
          </a:ln>
        </p:spPr>
        <p:txBody>
          <a:bodyPr/>
          <a:lstStyle/>
          <a:p>
            <a:endParaRPr lang="fr-FR"/>
          </a:p>
        </p:txBody>
      </p:sp>
      <p:sp>
        <p:nvSpPr>
          <p:cNvPr id="17" name="Freeform 17"/>
          <p:cNvSpPr/>
          <p:nvPr/>
        </p:nvSpPr>
        <p:spPr>
          <a:xfrm>
            <a:off x="1107553" y="4537149"/>
            <a:ext cx="1273023" cy="1318574"/>
          </a:xfrm>
          <a:custGeom>
            <a:avLst/>
            <a:gdLst/>
            <a:ahLst/>
            <a:cxnLst/>
            <a:rect l="l" t="t" r="r" b="b"/>
            <a:pathLst>
              <a:path w="1273023" h="1318574">
                <a:moveTo>
                  <a:pt x="0" y="0"/>
                </a:moveTo>
                <a:lnTo>
                  <a:pt x="1273023" y="0"/>
                </a:lnTo>
                <a:lnTo>
                  <a:pt x="1273023" y="1318574"/>
                </a:lnTo>
                <a:lnTo>
                  <a:pt x="0" y="1318574"/>
                </a:lnTo>
                <a:lnTo>
                  <a:pt x="0" y="0"/>
                </a:lnTo>
                <a:close/>
              </a:path>
            </a:pathLst>
          </a:custGeom>
          <a:blipFill>
            <a:blip r:embed="rId11">
              <a:extLst>
                <a:ext uri="{96DAC541-7B7A-43D3-8B79-37D633B846F1}">
                  <asvg:svgBlip xmlns:asvg="http://schemas.microsoft.com/office/drawing/2016/SVG/main" r:embed="rId12"/>
                </a:ext>
              </a:extLst>
            </a:blip>
            <a:stretch>
              <a:fillRect/>
            </a:stretch>
          </a:blipFill>
          <a:ln cap="sq">
            <a:noFill/>
            <a:prstDash val="solid"/>
            <a:miter/>
          </a:ln>
        </p:spPr>
        <p:txBody>
          <a:bodyPr/>
          <a:lstStyle/>
          <a:p>
            <a:endParaRPr lang="fr-FR"/>
          </a:p>
        </p:txBody>
      </p:sp>
      <p:sp>
        <p:nvSpPr>
          <p:cNvPr id="18" name="Freeform 18"/>
          <p:cNvSpPr/>
          <p:nvPr/>
        </p:nvSpPr>
        <p:spPr>
          <a:xfrm>
            <a:off x="3008733" y="6368372"/>
            <a:ext cx="1551199" cy="1204295"/>
          </a:xfrm>
          <a:custGeom>
            <a:avLst/>
            <a:gdLst/>
            <a:ahLst/>
            <a:cxnLst/>
            <a:rect l="l" t="t" r="r" b="b"/>
            <a:pathLst>
              <a:path w="1551199" h="1204295">
                <a:moveTo>
                  <a:pt x="0" y="0"/>
                </a:moveTo>
                <a:lnTo>
                  <a:pt x="1551199" y="0"/>
                </a:lnTo>
                <a:lnTo>
                  <a:pt x="1551199" y="1204295"/>
                </a:lnTo>
                <a:lnTo>
                  <a:pt x="0" y="1204295"/>
                </a:lnTo>
                <a:lnTo>
                  <a:pt x="0" y="0"/>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fr-F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7" name="Freeform 7"/>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fr-FR"/>
          </a:p>
        </p:txBody>
      </p:sp>
      <p:grpSp>
        <p:nvGrpSpPr>
          <p:cNvPr id="2" name="Group 2"/>
          <p:cNvGrpSpPr/>
          <p:nvPr/>
        </p:nvGrpSpPr>
        <p:grpSpPr>
          <a:xfrm>
            <a:off x="0" y="-38100"/>
            <a:ext cx="7937973" cy="10439400"/>
            <a:chOff x="0" y="0"/>
            <a:chExt cx="8585708" cy="10287000"/>
          </a:xfrm>
        </p:grpSpPr>
        <p:sp>
          <p:nvSpPr>
            <p:cNvPr id="3" name="Freeform 3"/>
            <p:cNvSpPr/>
            <p:nvPr/>
          </p:nvSpPr>
          <p:spPr>
            <a:xfrm>
              <a:off x="0" y="0"/>
              <a:ext cx="8585708" cy="10287000"/>
            </a:xfrm>
            <a:custGeom>
              <a:avLst/>
              <a:gdLst/>
              <a:ahLst/>
              <a:cxnLst/>
              <a:rect l="l" t="t" r="r" b="b"/>
              <a:pathLst>
                <a:path w="8585708" h="10287000">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3"/>
              <a:stretch>
                <a:fillRect l="-39749" r="-39749"/>
              </a:stretch>
            </a:blipFill>
          </p:spPr>
          <p:txBody>
            <a:bodyPr/>
            <a:lstStyle/>
            <a:p>
              <a:endParaRPr lang="fr-FR"/>
            </a:p>
          </p:txBody>
        </p:sp>
      </p:grpSp>
      <p:sp>
        <p:nvSpPr>
          <p:cNvPr id="4" name="TextBox 4"/>
          <p:cNvSpPr txBox="1"/>
          <p:nvPr/>
        </p:nvSpPr>
        <p:spPr>
          <a:xfrm>
            <a:off x="7716730" y="1714089"/>
            <a:ext cx="10008972" cy="1874552"/>
          </a:xfrm>
          <a:prstGeom prst="rect">
            <a:avLst/>
          </a:prstGeom>
        </p:spPr>
        <p:txBody>
          <a:bodyPr wrap="square" lIns="0" tIns="0" rIns="0" bIns="0" rtlCol="0" anchor="t">
            <a:spAutoFit/>
          </a:bodyPr>
          <a:lstStyle/>
          <a:p>
            <a:pPr marL="0" lvl="0" indent="0" algn="l">
              <a:lnSpc>
                <a:spcPts val="6934"/>
              </a:lnSpc>
              <a:spcBef>
                <a:spcPct val="0"/>
              </a:spcBef>
            </a:pPr>
            <a:r>
              <a:rPr lang="en-US" sz="8000" dirty="0">
                <a:solidFill>
                  <a:srgbClr val="6866E1"/>
                </a:solidFill>
                <a:latin typeface="Computer Says No"/>
                <a:ea typeface="Computer Says No"/>
                <a:cs typeface="Computer Says No"/>
                <a:sym typeface="Computer Says No"/>
              </a:rPr>
              <a:t>MONOTHREAD/MONOPROCESSUS</a:t>
            </a:r>
            <a:r>
              <a:rPr lang="en-US" sz="9631" dirty="0">
                <a:solidFill>
                  <a:srgbClr val="6866E1"/>
                </a:solidFill>
                <a:latin typeface="Computer Says No"/>
                <a:ea typeface="Computer Says No"/>
                <a:cs typeface="Computer Says No"/>
                <a:sym typeface="Computer Says No"/>
              </a:rPr>
              <a:t>:</a:t>
            </a:r>
          </a:p>
        </p:txBody>
      </p:sp>
      <p:sp>
        <p:nvSpPr>
          <p:cNvPr id="5" name="TextBox 5"/>
          <p:cNvSpPr txBox="1"/>
          <p:nvPr/>
        </p:nvSpPr>
        <p:spPr>
          <a:xfrm>
            <a:off x="8437211" y="3313584"/>
            <a:ext cx="9059365" cy="4464077"/>
          </a:xfrm>
          <a:prstGeom prst="rect">
            <a:avLst/>
          </a:prstGeom>
        </p:spPr>
        <p:txBody>
          <a:bodyPr lIns="0" tIns="0" rIns="0" bIns="0" rtlCol="0" anchor="t">
            <a:spAutoFit/>
          </a:bodyPr>
          <a:lstStyle/>
          <a:p>
            <a:pPr algn="l">
              <a:lnSpc>
                <a:spcPts val="3567"/>
              </a:lnSpc>
            </a:pPr>
            <a:r>
              <a:rPr lang="en-US" sz="2201" dirty="0">
                <a:solidFill>
                  <a:srgbClr val="FFFFFF"/>
                </a:solidFill>
                <a:latin typeface="Poppins Light"/>
                <a:ea typeface="Poppins Light"/>
                <a:cs typeface="Poppins Light"/>
                <a:sym typeface="Poppins Light"/>
              </a:rPr>
              <a:t>Le script</a:t>
            </a:r>
            <a:r>
              <a:rPr lang="en-US" sz="2201" dirty="0">
                <a:solidFill>
                  <a:srgbClr val="FFDE59"/>
                </a:solidFill>
                <a:latin typeface="Poppins Light"/>
                <a:ea typeface="Poppins Light"/>
                <a:cs typeface="Poppins Light"/>
                <a:sym typeface="Poppins Light"/>
              </a:rPr>
              <a:t> scraper.py</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est</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conçu</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en</a:t>
            </a:r>
            <a:r>
              <a:rPr lang="en-US" sz="2201" dirty="0">
                <a:solidFill>
                  <a:srgbClr val="FFFFFF"/>
                </a:solidFill>
                <a:latin typeface="Poppins Light"/>
                <a:ea typeface="Poppins Light"/>
                <a:cs typeface="Poppins Light"/>
                <a:sym typeface="Poppins Light"/>
              </a:rPr>
              <a:t> mode </a:t>
            </a:r>
            <a:r>
              <a:rPr lang="en-US" sz="2201" dirty="0" err="1">
                <a:solidFill>
                  <a:srgbClr val="FFFFFF"/>
                </a:solidFill>
                <a:latin typeface="Poppins Light"/>
                <a:ea typeface="Poppins Light"/>
                <a:cs typeface="Poppins Light"/>
                <a:sym typeface="Poppins Light"/>
              </a:rPr>
              <a:t>monothread</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ce</a:t>
            </a:r>
            <a:r>
              <a:rPr lang="en-US" sz="2201" dirty="0">
                <a:solidFill>
                  <a:srgbClr val="FFFFFF"/>
                </a:solidFill>
                <a:latin typeface="Poppins Light"/>
                <a:ea typeface="Poppins Light"/>
                <a:cs typeface="Poppins Light"/>
                <a:sym typeface="Poppins Light"/>
              </a:rPr>
              <a:t> qui </a:t>
            </a:r>
            <a:r>
              <a:rPr lang="en-US" sz="2201" dirty="0" err="1">
                <a:solidFill>
                  <a:srgbClr val="FFFFFF"/>
                </a:solidFill>
                <a:latin typeface="Poppins Light"/>
                <a:ea typeface="Poppins Light"/>
                <a:cs typeface="Poppins Light"/>
                <a:sym typeface="Poppins Light"/>
              </a:rPr>
              <a:t>signifie</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qu'il</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utilise</a:t>
            </a:r>
            <a:r>
              <a:rPr lang="en-US" sz="2201" dirty="0">
                <a:solidFill>
                  <a:srgbClr val="FFFFFF"/>
                </a:solidFill>
                <a:latin typeface="Poppins Light"/>
                <a:ea typeface="Poppins Light"/>
                <a:cs typeface="Poppins Light"/>
                <a:sym typeface="Poppins Light"/>
              </a:rPr>
              <a:t> un seul fil </a:t>
            </a:r>
            <a:r>
              <a:rPr lang="en-US" sz="2201" dirty="0" err="1">
                <a:solidFill>
                  <a:srgbClr val="FFFFFF"/>
                </a:solidFill>
                <a:latin typeface="Poppins Light"/>
                <a:ea typeface="Poppins Light"/>
                <a:cs typeface="Poppins Light"/>
                <a:sym typeface="Poppins Light"/>
              </a:rPr>
              <a:t>d'exécution</a:t>
            </a:r>
            <a:r>
              <a:rPr lang="en-US" sz="2201" dirty="0">
                <a:solidFill>
                  <a:srgbClr val="FFFFFF"/>
                </a:solidFill>
                <a:latin typeface="Poppins Light"/>
                <a:ea typeface="Poppins Light"/>
                <a:cs typeface="Poppins Light"/>
                <a:sym typeface="Poppins Light"/>
              </a:rPr>
              <a:t> pour </a:t>
            </a:r>
            <a:r>
              <a:rPr lang="en-US" sz="2201" dirty="0" err="1">
                <a:solidFill>
                  <a:srgbClr val="FFFFFF"/>
                </a:solidFill>
                <a:latin typeface="Poppins Light"/>
                <a:ea typeface="Poppins Light"/>
                <a:cs typeface="Poppins Light"/>
                <a:sym typeface="Poppins Light"/>
              </a:rPr>
              <a:t>accomplir</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toutes</a:t>
            </a:r>
            <a:r>
              <a:rPr lang="en-US" sz="2201" dirty="0">
                <a:solidFill>
                  <a:srgbClr val="FFFFFF"/>
                </a:solidFill>
                <a:latin typeface="Poppins Light"/>
                <a:ea typeface="Poppins Light"/>
                <a:cs typeface="Poppins Light"/>
                <a:sym typeface="Poppins Light"/>
              </a:rPr>
              <a:t> les </a:t>
            </a:r>
            <a:r>
              <a:rPr lang="en-US" sz="2201" dirty="0" err="1">
                <a:solidFill>
                  <a:srgbClr val="FFFFFF"/>
                </a:solidFill>
                <a:latin typeface="Poppins Light"/>
                <a:ea typeface="Poppins Light"/>
                <a:cs typeface="Poppins Light"/>
                <a:sym typeface="Poppins Light"/>
              </a:rPr>
              <a:t>tâches</a:t>
            </a:r>
            <a:r>
              <a:rPr lang="en-US" sz="2201" dirty="0">
                <a:solidFill>
                  <a:srgbClr val="FFFFFF"/>
                </a:solidFill>
                <a:latin typeface="Poppins Light"/>
                <a:ea typeface="Poppins Light"/>
                <a:cs typeface="Poppins Light"/>
                <a:sym typeface="Poppins Light"/>
              </a:rPr>
              <a:t> de web scraping. Dans </a:t>
            </a:r>
            <a:r>
              <a:rPr lang="en-US" sz="2201" dirty="0" err="1">
                <a:solidFill>
                  <a:srgbClr val="FFFFFF"/>
                </a:solidFill>
                <a:latin typeface="Poppins Light"/>
                <a:ea typeface="Poppins Light"/>
                <a:cs typeface="Poppins Light"/>
                <a:sym typeface="Poppins Light"/>
              </a:rPr>
              <a:t>ce</a:t>
            </a:r>
            <a:r>
              <a:rPr lang="en-US" sz="2201" dirty="0">
                <a:solidFill>
                  <a:srgbClr val="FFFFFF"/>
                </a:solidFill>
                <a:latin typeface="Poppins Light"/>
                <a:ea typeface="Poppins Light"/>
                <a:cs typeface="Poppins Light"/>
                <a:sym typeface="Poppins Light"/>
              </a:rPr>
              <a:t> type </a:t>
            </a:r>
            <a:r>
              <a:rPr lang="en-US" sz="2201" dirty="0" err="1">
                <a:solidFill>
                  <a:srgbClr val="FFFFFF"/>
                </a:solidFill>
                <a:latin typeface="Poppins Light"/>
                <a:ea typeface="Poppins Light"/>
                <a:cs typeface="Poppins Light"/>
                <a:sym typeface="Poppins Light"/>
              </a:rPr>
              <a:t>d’architecture</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chaque</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requête</a:t>
            </a:r>
            <a:r>
              <a:rPr lang="en-US" sz="2201" dirty="0">
                <a:solidFill>
                  <a:srgbClr val="FFFFFF"/>
                </a:solidFill>
                <a:latin typeface="Poppins Light"/>
                <a:ea typeface="Poppins Light"/>
                <a:cs typeface="Poppins Light"/>
                <a:sym typeface="Poppins Light"/>
              </a:rPr>
              <a:t> de page web et </a:t>
            </a:r>
            <a:r>
              <a:rPr lang="en-US" sz="2201" dirty="0" err="1">
                <a:solidFill>
                  <a:srgbClr val="FFFFFF"/>
                </a:solidFill>
                <a:latin typeface="Poppins Light"/>
                <a:ea typeface="Poppins Light"/>
                <a:cs typeface="Poppins Light"/>
                <a:sym typeface="Poppins Light"/>
              </a:rPr>
              <a:t>chaque</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analyse</a:t>
            </a:r>
            <a:r>
              <a:rPr lang="en-US" sz="2201" dirty="0">
                <a:solidFill>
                  <a:srgbClr val="FFFFFF"/>
                </a:solidFill>
                <a:latin typeface="Poppins Light"/>
                <a:ea typeface="Poppins Light"/>
                <a:cs typeface="Poppins Light"/>
                <a:sym typeface="Poppins Light"/>
              </a:rPr>
              <a:t> de </a:t>
            </a:r>
            <a:r>
              <a:rPr lang="en-US" sz="2201" dirty="0" err="1">
                <a:solidFill>
                  <a:srgbClr val="FFFFFF"/>
                </a:solidFill>
                <a:latin typeface="Poppins Light"/>
                <a:ea typeface="Poppins Light"/>
                <a:cs typeface="Poppins Light"/>
                <a:sym typeface="Poppins Light"/>
              </a:rPr>
              <a:t>contenu</a:t>
            </a:r>
            <a:r>
              <a:rPr lang="en-US" sz="2201" dirty="0">
                <a:solidFill>
                  <a:srgbClr val="FFFFFF"/>
                </a:solidFill>
                <a:latin typeface="Poppins Light"/>
                <a:ea typeface="Poppins Light"/>
                <a:cs typeface="Poppins Light"/>
                <a:sym typeface="Poppins Light"/>
              </a:rPr>
              <a:t> HTML </a:t>
            </a:r>
            <a:r>
              <a:rPr lang="en-US" sz="2201" dirty="0" err="1">
                <a:solidFill>
                  <a:srgbClr val="FFFFFF"/>
                </a:solidFill>
                <a:latin typeface="Poppins Light"/>
                <a:ea typeface="Poppins Light"/>
                <a:cs typeface="Poppins Light"/>
                <a:sym typeface="Poppins Light"/>
              </a:rPr>
              <a:t>sont</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exécutées</a:t>
            </a:r>
            <a:r>
              <a:rPr lang="en-US" sz="2201" dirty="0">
                <a:solidFill>
                  <a:srgbClr val="FFFFFF"/>
                </a:solidFill>
                <a:latin typeface="Poppins Light"/>
                <a:ea typeface="Poppins Light"/>
                <a:cs typeface="Poppins Light"/>
                <a:sym typeface="Poppins Light"/>
              </a:rPr>
              <a:t> de manière </a:t>
            </a:r>
            <a:r>
              <a:rPr lang="en-US" sz="2201" dirty="0" err="1">
                <a:solidFill>
                  <a:srgbClr val="FFFFFF"/>
                </a:solidFill>
                <a:latin typeface="Poppins Light"/>
                <a:ea typeface="Poppins Light"/>
                <a:cs typeface="Poppins Light"/>
                <a:sym typeface="Poppins Light"/>
              </a:rPr>
              <a:t>séquentielle</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l'une</a:t>
            </a:r>
            <a:r>
              <a:rPr lang="en-US" sz="2201" dirty="0">
                <a:solidFill>
                  <a:srgbClr val="FFFFFF"/>
                </a:solidFill>
                <a:latin typeface="Poppins Light"/>
                <a:ea typeface="Poppins Light"/>
                <a:cs typeface="Poppins Light"/>
                <a:sym typeface="Poppins Light"/>
              </a:rPr>
              <a:t> après </a:t>
            </a:r>
            <a:r>
              <a:rPr lang="en-US" sz="2201" dirty="0" err="1">
                <a:solidFill>
                  <a:srgbClr val="FFFFFF"/>
                </a:solidFill>
                <a:latin typeface="Poppins Light"/>
                <a:ea typeface="Poppins Light"/>
                <a:cs typeface="Poppins Light"/>
                <a:sym typeface="Poppins Light"/>
              </a:rPr>
              <a:t>l'autre</a:t>
            </a:r>
            <a:r>
              <a:rPr lang="en-US" sz="2201" dirty="0">
                <a:solidFill>
                  <a:srgbClr val="FFFFFF"/>
                </a:solidFill>
                <a:latin typeface="Poppins Light"/>
                <a:ea typeface="Poppins Light"/>
                <a:cs typeface="Poppins Light"/>
                <a:sym typeface="Poppins Light"/>
              </a:rPr>
              <a:t>. Bien que </a:t>
            </a:r>
            <a:r>
              <a:rPr lang="en-US" sz="2201" dirty="0" err="1">
                <a:solidFill>
                  <a:srgbClr val="FFFFFF"/>
                </a:solidFill>
                <a:latin typeface="Poppins Light"/>
                <a:ea typeface="Poppins Light"/>
                <a:cs typeface="Poppins Light"/>
                <a:sym typeface="Poppins Light"/>
              </a:rPr>
              <a:t>cette</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approche</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puisse</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être</a:t>
            </a:r>
            <a:r>
              <a:rPr lang="en-US" sz="2201" dirty="0">
                <a:solidFill>
                  <a:srgbClr val="FFFFFF"/>
                </a:solidFill>
                <a:latin typeface="Poppins Light"/>
                <a:ea typeface="Poppins Light"/>
                <a:cs typeface="Poppins Light"/>
                <a:sym typeface="Poppins Light"/>
              </a:rPr>
              <a:t> plus lente que le multithreading pour des </a:t>
            </a:r>
            <a:r>
              <a:rPr lang="en-US" sz="2201" dirty="0" err="1">
                <a:solidFill>
                  <a:srgbClr val="FFFFFF"/>
                </a:solidFill>
                <a:latin typeface="Poppins Light"/>
                <a:ea typeface="Poppins Light"/>
                <a:cs typeface="Poppins Light"/>
                <a:sym typeface="Poppins Light"/>
              </a:rPr>
              <a:t>tâches</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massives</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elle</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simplifie</a:t>
            </a:r>
            <a:r>
              <a:rPr lang="en-US" sz="2201" dirty="0">
                <a:solidFill>
                  <a:srgbClr val="FFFFFF"/>
                </a:solidFill>
                <a:latin typeface="Poppins Light"/>
                <a:ea typeface="Poppins Light"/>
                <a:cs typeface="Poppins Light"/>
                <a:sym typeface="Poppins Light"/>
              </a:rPr>
              <a:t> la gestion du code et </a:t>
            </a:r>
            <a:r>
              <a:rPr lang="en-US" sz="2201" dirty="0" err="1">
                <a:solidFill>
                  <a:srgbClr val="FFFFFF"/>
                </a:solidFill>
                <a:latin typeface="Poppins Light"/>
                <a:ea typeface="Poppins Light"/>
                <a:cs typeface="Poppins Light"/>
                <a:sym typeface="Poppins Light"/>
              </a:rPr>
              <a:t>évite</a:t>
            </a:r>
            <a:r>
              <a:rPr lang="en-US" sz="2201" dirty="0">
                <a:solidFill>
                  <a:srgbClr val="FFFFFF"/>
                </a:solidFill>
                <a:latin typeface="Poppins Light"/>
                <a:ea typeface="Poppins Light"/>
                <a:cs typeface="Poppins Light"/>
                <a:sym typeface="Poppins Light"/>
              </a:rPr>
              <a:t> les </a:t>
            </a:r>
            <a:r>
              <a:rPr lang="en-US" sz="2201" dirty="0" err="1">
                <a:solidFill>
                  <a:srgbClr val="FFFFFF"/>
                </a:solidFill>
                <a:latin typeface="Poppins Light"/>
                <a:ea typeface="Poppins Light"/>
                <a:cs typeface="Poppins Light"/>
                <a:sym typeface="Poppins Light"/>
              </a:rPr>
              <a:t>problèmes</a:t>
            </a:r>
            <a:r>
              <a:rPr lang="en-US" sz="2201" dirty="0">
                <a:solidFill>
                  <a:srgbClr val="FFFFFF"/>
                </a:solidFill>
                <a:latin typeface="Poppins Light"/>
                <a:ea typeface="Poppins Light"/>
                <a:cs typeface="Poppins Light"/>
                <a:sym typeface="Poppins Light"/>
              </a:rPr>
              <a:t> de </a:t>
            </a:r>
            <a:r>
              <a:rPr lang="en-US" sz="2201" dirty="0" err="1">
                <a:solidFill>
                  <a:srgbClr val="FFFFFF"/>
                </a:solidFill>
                <a:latin typeface="Poppins Light"/>
                <a:ea typeface="Poppins Light"/>
                <a:cs typeface="Poppins Light"/>
                <a:sym typeface="Poppins Light"/>
              </a:rPr>
              <a:t>synchronisation</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ou</a:t>
            </a:r>
            <a:r>
              <a:rPr lang="en-US" sz="2201" dirty="0">
                <a:solidFill>
                  <a:srgbClr val="FFFFFF"/>
                </a:solidFill>
                <a:latin typeface="Poppins Light"/>
                <a:ea typeface="Poppins Light"/>
                <a:cs typeface="Poppins Light"/>
                <a:sym typeface="Poppins Light"/>
              </a:rPr>
              <a:t> de </a:t>
            </a:r>
            <a:r>
              <a:rPr lang="en-US" sz="2201" dirty="0" err="1">
                <a:solidFill>
                  <a:srgbClr val="FFFFFF"/>
                </a:solidFill>
                <a:latin typeface="Poppins Light"/>
                <a:ea typeface="Poppins Light"/>
                <a:cs typeface="Poppins Light"/>
                <a:sym typeface="Poppins Light"/>
              </a:rPr>
              <a:t>conflits</a:t>
            </a:r>
            <a:r>
              <a:rPr lang="en-US" sz="2201" dirty="0">
                <a:solidFill>
                  <a:srgbClr val="FFFFFF"/>
                </a:solidFill>
                <a:latin typeface="Poppins Light"/>
                <a:ea typeface="Poppins Light"/>
                <a:cs typeface="Poppins Light"/>
                <a:sym typeface="Poppins Light"/>
              </a:rPr>
              <a:t> entre les threads. En </a:t>
            </a:r>
            <a:r>
              <a:rPr lang="en-US" sz="2201" dirty="0" err="1">
                <a:solidFill>
                  <a:srgbClr val="FFFFFF"/>
                </a:solidFill>
                <a:latin typeface="Poppins Light"/>
                <a:ea typeface="Poppins Light"/>
                <a:cs typeface="Poppins Light"/>
                <a:sym typeface="Poppins Light"/>
              </a:rPr>
              <a:t>utilisant</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une</a:t>
            </a:r>
            <a:r>
              <a:rPr lang="en-US" sz="2201" dirty="0">
                <a:solidFill>
                  <a:srgbClr val="FFFFFF"/>
                </a:solidFill>
                <a:latin typeface="Poppins Light"/>
                <a:ea typeface="Poppins Light"/>
                <a:cs typeface="Poppins Light"/>
                <a:sym typeface="Poppins Light"/>
              </a:rPr>
              <a:t> structure </a:t>
            </a:r>
            <a:r>
              <a:rPr lang="en-US" sz="2201" dirty="0" err="1">
                <a:solidFill>
                  <a:srgbClr val="FFFFFF"/>
                </a:solidFill>
                <a:latin typeface="Poppins Light"/>
                <a:ea typeface="Poppins Light"/>
                <a:cs typeface="Poppins Light"/>
                <a:sym typeface="Poppins Light"/>
              </a:rPr>
              <a:t>monoprocessus</a:t>
            </a:r>
            <a:r>
              <a:rPr lang="en-US" sz="2201" dirty="0">
                <a:solidFill>
                  <a:srgbClr val="FFFFFF"/>
                </a:solidFill>
                <a:latin typeface="Poppins Light"/>
                <a:ea typeface="Poppins Light"/>
                <a:cs typeface="Poppins Light"/>
                <a:sym typeface="Poppins Light"/>
              </a:rPr>
              <a:t>, le script scraper.py </a:t>
            </a:r>
            <a:r>
              <a:rPr lang="en-US" sz="2201" dirty="0" err="1">
                <a:solidFill>
                  <a:srgbClr val="FFFFFF"/>
                </a:solidFill>
                <a:latin typeface="Poppins Light"/>
                <a:ea typeface="Poppins Light"/>
                <a:cs typeface="Poppins Light"/>
                <a:sym typeface="Poppins Light"/>
              </a:rPr>
              <a:t>est</a:t>
            </a:r>
            <a:r>
              <a:rPr lang="en-US" sz="2201" dirty="0">
                <a:solidFill>
                  <a:srgbClr val="FFFFFF"/>
                </a:solidFill>
                <a:latin typeface="Poppins Light"/>
                <a:ea typeface="Poppins Light"/>
                <a:cs typeface="Poppins Light"/>
                <a:sym typeface="Poppins Light"/>
              </a:rPr>
              <a:t> </a:t>
            </a:r>
            <a:r>
              <a:rPr lang="en-US" sz="2201" dirty="0" err="1">
                <a:solidFill>
                  <a:srgbClr val="FFFFFF"/>
                </a:solidFill>
                <a:latin typeface="Poppins Light"/>
                <a:ea typeface="Poppins Light"/>
                <a:cs typeface="Poppins Light"/>
                <a:sym typeface="Poppins Light"/>
              </a:rPr>
              <a:t>ainsi</a:t>
            </a:r>
            <a:r>
              <a:rPr lang="en-US" sz="2201" dirty="0">
                <a:solidFill>
                  <a:srgbClr val="FFFFFF"/>
                </a:solidFill>
                <a:latin typeface="Poppins Light"/>
                <a:ea typeface="Poppins Light"/>
                <a:cs typeface="Poppins Light"/>
                <a:sym typeface="Poppins Light"/>
              </a:rPr>
              <a:t> plus facile à </a:t>
            </a:r>
            <a:r>
              <a:rPr lang="en-US" sz="2201" dirty="0" err="1">
                <a:solidFill>
                  <a:srgbClr val="FFFFFF"/>
                </a:solidFill>
                <a:latin typeface="Poppins Light"/>
                <a:ea typeface="Poppins Light"/>
                <a:cs typeface="Poppins Light"/>
                <a:sym typeface="Poppins Light"/>
              </a:rPr>
              <a:t>déboguer</a:t>
            </a:r>
            <a:r>
              <a:rPr lang="en-US" sz="2201" dirty="0">
                <a:solidFill>
                  <a:srgbClr val="FFFFFF"/>
                </a:solidFill>
                <a:latin typeface="Poppins Light"/>
                <a:ea typeface="Poppins Light"/>
                <a:cs typeface="Poppins Light"/>
                <a:sym typeface="Poppins Light"/>
              </a:rPr>
              <a:t> et à </a:t>
            </a:r>
            <a:r>
              <a:rPr lang="en-US" sz="2201" dirty="0" err="1">
                <a:solidFill>
                  <a:srgbClr val="FFFFFF"/>
                </a:solidFill>
                <a:latin typeface="Poppins Light"/>
                <a:ea typeface="Poppins Light"/>
                <a:cs typeface="Poppins Light"/>
                <a:sym typeface="Poppins Light"/>
              </a:rPr>
              <a:t>maintenir</a:t>
            </a:r>
            <a:endParaRPr lang="en-US" sz="2201" dirty="0">
              <a:solidFill>
                <a:srgbClr val="FFFFFF"/>
              </a:solidFill>
              <a:latin typeface="Poppins Light"/>
              <a:ea typeface="Poppins Light"/>
              <a:cs typeface="Poppins Light"/>
              <a:sym typeface="Poppins Light"/>
            </a:endParaRPr>
          </a:p>
        </p:txBody>
      </p:sp>
      <p:sp>
        <p:nvSpPr>
          <p:cNvPr id="6" name="Freeform 6"/>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4"/>
            <a:stretch>
              <a:fillRect/>
            </a:stretch>
          </a:blipFill>
        </p:spPr>
        <p:txBody>
          <a:bodyPr/>
          <a:lstStyle/>
          <a:p>
            <a:endParaRPr lang="fr-FR"/>
          </a:p>
        </p:txBody>
      </p:sp>
      <p:sp>
        <p:nvSpPr>
          <p:cNvPr id="9" name="Freeform 9"/>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5"/>
            <a:stretch>
              <a:fillRect/>
            </a:stretch>
          </a:blipFill>
        </p:spPr>
        <p:txBody>
          <a:bodyPr/>
          <a:lstStyle/>
          <a:p>
            <a:endParaRPr lang="fr-F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632</Words>
  <Application>Microsoft Office PowerPoint</Application>
  <PresentationFormat>Personnalisé</PresentationFormat>
  <Paragraphs>68</Paragraphs>
  <Slides>14</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14</vt:i4>
      </vt:variant>
    </vt:vector>
  </HeadingPairs>
  <TitlesOfParts>
    <vt:vector size="20" baseType="lpstr">
      <vt:lpstr>Computer Says No</vt:lpstr>
      <vt:lpstr>Poppins</vt:lpstr>
      <vt:lpstr>Poppins Light</vt:lpstr>
      <vt:lpstr>Arial</vt:lpstr>
      <vt:lpstr>Calibri</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Scraping</dc:title>
  <dc:creator>Brichni Khalil</dc:creator>
  <cp:lastModifiedBy>Khalil BRICHNI</cp:lastModifiedBy>
  <cp:revision>2</cp:revision>
  <dcterms:created xsi:type="dcterms:W3CDTF">2006-08-16T00:00:00Z</dcterms:created>
  <dcterms:modified xsi:type="dcterms:W3CDTF">2024-11-09T11:38:36Z</dcterms:modified>
  <dc:identifier>DAGV6-wu0rg</dc:identifier>
</cp:coreProperties>
</file>

<file path=docProps/thumbnail.jpeg>
</file>